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52"/>
  </p:notesMasterIdLst>
  <p:sldIdLst>
    <p:sldId id="256" r:id="rId3"/>
    <p:sldId id="257" r:id="rId4"/>
    <p:sldId id="258" r:id="rId5"/>
    <p:sldId id="289" r:id="rId6"/>
    <p:sldId id="259" r:id="rId7"/>
    <p:sldId id="260" r:id="rId8"/>
    <p:sldId id="262" r:id="rId9"/>
    <p:sldId id="290" r:id="rId10"/>
    <p:sldId id="263" r:id="rId11"/>
    <p:sldId id="26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06" r:id="rId20"/>
    <p:sldId id="307" r:id="rId21"/>
    <p:sldId id="308" r:id="rId22"/>
    <p:sldId id="305" r:id="rId23"/>
    <p:sldId id="271" r:id="rId24"/>
    <p:sldId id="272" r:id="rId25"/>
    <p:sldId id="273" r:id="rId26"/>
    <p:sldId id="274" r:id="rId27"/>
    <p:sldId id="275" r:id="rId28"/>
    <p:sldId id="276" r:id="rId29"/>
    <p:sldId id="291" r:id="rId30"/>
    <p:sldId id="300" r:id="rId31"/>
    <p:sldId id="278" r:id="rId32"/>
    <p:sldId id="277" r:id="rId33"/>
    <p:sldId id="301" r:id="rId34"/>
    <p:sldId id="279" r:id="rId35"/>
    <p:sldId id="280" r:id="rId36"/>
    <p:sldId id="302" r:id="rId37"/>
    <p:sldId id="292" r:id="rId38"/>
    <p:sldId id="282" r:id="rId39"/>
    <p:sldId id="293" r:id="rId40"/>
    <p:sldId id="303" r:id="rId41"/>
    <p:sldId id="283" r:id="rId42"/>
    <p:sldId id="285" r:id="rId43"/>
    <p:sldId id="298" r:id="rId44"/>
    <p:sldId id="286" r:id="rId45"/>
    <p:sldId id="294" r:id="rId46"/>
    <p:sldId id="304" r:id="rId47"/>
    <p:sldId id="295" r:id="rId48"/>
    <p:sldId id="297" r:id="rId49"/>
    <p:sldId id="287" r:id="rId50"/>
    <p:sldId id="288" r:id="rId51"/>
  </p:sldIdLst>
  <p:sldSz cx="10080625" cy="7559675"/>
  <p:notesSz cx="7559675" cy="10691813"/>
  <p:embeddedFontLst>
    <p:embeddedFont>
      <p:font typeface="Raleway" panose="020B0604020202020204" charset="0"/>
      <p:regular r:id="rId53"/>
      <p:bold r:id="rId54"/>
      <p:italic r:id="rId55"/>
      <p:boldItalic r:id="rId56"/>
    </p:embeddedFont>
    <p:embeddedFont>
      <p:font typeface="Impact" panose="020B0806030902050204" pitchFamily="34" charset="0"/>
      <p:regular r:id="rId57"/>
    </p:embeddedFont>
    <p:embeddedFont>
      <p:font typeface="Nirmala UI" panose="020B0502040204020203" pitchFamily="34" charset="0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24" y="114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61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sldNum" idx="12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1106487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278312" y="0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0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4"/>
          </p:nvPr>
        </p:nvSpPr>
        <p:spPr>
          <a:xfrm>
            <a:off x="4278312" y="10156825"/>
            <a:ext cx="3279775" cy="533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92558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3083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597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538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091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5112" cy="40084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8300" cy="4811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2171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054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908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070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039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900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5858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7727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7603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1018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3690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590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55650" y="5078412"/>
            <a:ext cx="6046787" cy="4810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12800"/>
            <a:ext cx="5343525" cy="4006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343636" y="1094341"/>
            <a:ext cx="9393300" cy="3016800"/>
          </a:xfrm>
          <a:prstGeom prst="rect">
            <a:avLst/>
          </a:prstGeom>
        </p:spPr>
        <p:txBody>
          <a:bodyPr lIns="111975" tIns="111975" rIns="111975" bIns="111975" anchor="b" anchorCtr="0"/>
          <a:lstStyle>
            <a:lvl1pPr lvl="0" algn="ctr" rtl="0">
              <a:spcBef>
                <a:spcPts val="0"/>
              </a:spcBef>
              <a:buSzPct val="100000"/>
              <a:defRPr sz="6400"/>
            </a:lvl1pPr>
            <a:lvl2pPr lvl="1" algn="ctr" rtl="0">
              <a:spcBef>
                <a:spcPts val="0"/>
              </a:spcBef>
              <a:buSzPct val="100000"/>
              <a:defRPr sz="6400"/>
            </a:lvl2pPr>
            <a:lvl3pPr lvl="2" algn="ctr" rtl="0">
              <a:spcBef>
                <a:spcPts val="0"/>
              </a:spcBef>
              <a:buSzPct val="100000"/>
              <a:defRPr sz="6400"/>
            </a:lvl3pPr>
            <a:lvl4pPr lvl="3" algn="ctr" rtl="0">
              <a:spcBef>
                <a:spcPts val="0"/>
              </a:spcBef>
              <a:buSzPct val="100000"/>
              <a:defRPr sz="6400"/>
            </a:lvl4pPr>
            <a:lvl5pPr lvl="4" algn="ctr" rtl="0">
              <a:spcBef>
                <a:spcPts val="0"/>
              </a:spcBef>
              <a:buSzPct val="100000"/>
              <a:defRPr sz="6400"/>
            </a:lvl5pPr>
            <a:lvl6pPr lvl="5" algn="ctr" rtl="0">
              <a:spcBef>
                <a:spcPts val="0"/>
              </a:spcBef>
              <a:buSzPct val="100000"/>
              <a:defRPr sz="6400"/>
            </a:lvl6pPr>
            <a:lvl7pPr lvl="6" algn="ctr" rtl="0">
              <a:spcBef>
                <a:spcPts val="0"/>
              </a:spcBef>
              <a:buSzPct val="100000"/>
              <a:defRPr sz="6400"/>
            </a:lvl7pPr>
            <a:lvl8pPr lvl="7" algn="ctr" rtl="0">
              <a:spcBef>
                <a:spcPts val="0"/>
              </a:spcBef>
              <a:buSzPct val="100000"/>
              <a:defRPr sz="6400"/>
            </a:lvl8pPr>
            <a:lvl9pPr lvl="8" algn="ctr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343627" y="4165463"/>
            <a:ext cx="9393300" cy="11649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4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43627" y="1625730"/>
            <a:ext cx="9393300" cy="2886000"/>
          </a:xfrm>
          <a:prstGeom prst="rect">
            <a:avLst/>
          </a:prstGeom>
        </p:spPr>
        <p:txBody>
          <a:bodyPr lIns="111975" tIns="111975" rIns="111975" bIns="111975" anchor="b" anchorCtr="0"/>
          <a:lstStyle>
            <a:lvl1pPr lvl="0" algn="ctr" rtl="0">
              <a:spcBef>
                <a:spcPts val="0"/>
              </a:spcBef>
              <a:buSzPct val="100000"/>
              <a:defRPr sz="14700"/>
            </a:lvl1pPr>
            <a:lvl2pPr lvl="1" algn="ctr" rtl="0">
              <a:spcBef>
                <a:spcPts val="0"/>
              </a:spcBef>
              <a:buSzPct val="100000"/>
              <a:defRPr sz="14700"/>
            </a:lvl2pPr>
            <a:lvl3pPr lvl="2" algn="ctr" rtl="0">
              <a:spcBef>
                <a:spcPts val="0"/>
              </a:spcBef>
              <a:buSzPct val="100000"/>
              <a:defRPr sz="14700"/>
            </a:lvl3pPr>
            <a:lvl4pPr lvl="3" algn="ctr" rtl="0">
              <a:spcBef>
                <a:spcPts val="0"/>
              </a:spcBef>
              <a:buSzPct val="100000"/>
              <a:defRPr sz="14700"/>
            </a:lvl4pPr>
            <a:lvl5pPr lvl="4" algn="ctr" rtl="0">
              <a:spcBef>
                <a:spcPts val="0"/>
              </a:spcBef>
              <a:buSzPct val="100000"/>
              <a:defRPr sz="14700"/>
            </a:lvl5pPr>
            <a:lvl6pPr lvl="5" algn="ctr" rtl="0">
              <a:spcBef>
                <a:spcPts val="0"/>
              </a:spcBef>
              <a:buSzPct val="100000"/>
              <a:defRPr sz="14700"/>
            </a:lvl6pPr>
            <a:lvl7pPr lvl="6" algn="ctr" rtl="0">
              <a:spcBef>
                <a:spcPts val="0"/>
              </a:spcBef>
              <a:buSzPct val="100000"/>
              <a:defRPr sz="14700"/>
            </a:lvl7pPr>
            <a:lvl8pPr lvl="7" algn="ctr" rtl="0">
              <a:spcBef>
                <a:spcPts val="0"/>
              </a:spcBef>
              <a:buSzPct val="100000"/>
              <a:defRPr sz="14700"/>
            </a:lvl8pPr>
            <a:lvl9pPr lvl="8" algn="ctr" rtl="0">
              <a:spcBef>
                <a:spcPts val="0"/>
              </a:spcBef>
              <a:buSzPct val="100000"/>
              <a:defRPr sz="147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43627" y="4632992"/>
            <a:ext cx="9393300" cy="19119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on left, text on righ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503237" y="6886575"/>
            <a:ext cx="2346300" cy="51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100" cy="51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7227886" y="6886575"/>
            <a:ext cx="2346300" cy="51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s-E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s-E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 on left, two objects on righ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503237" y="6886575"/>
            <a:ext cx="2346300" cy="51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448050" y="6886575"/>
            <a:ext cx="3194100" cy="51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90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006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94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227886" y="6886575"/>
            <a:ext cx="2346300" cy="51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s-E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s-E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343636" y="1094341"/>
            <a:ext cx="9393299" cy="3016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6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343627" y="4165462"/>
            <a:ext cx="9393299" cy="11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3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8196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43627" y="3161216"/>
            <a:ext cx="9393299" cy="12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015934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43627" y="654077"/>
            <a:ext cx="93932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2231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43626" y="816595"/>
            <a:ext cx="3095700" cy="111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43626" y="2042366"/>
            <a:ext cx="3095700" cy="467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9431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540464" y="661610"/>
            <a:ext cx="7019999" cy="601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9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39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5040312" y="-183"/>
            <a:ext cx="5040299" cy="75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292695" y="1812459"/>
            <a:ext cx="4459500" cy="217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292695" y="4119830"/>
            <a:ext cx="4459500" cy="1815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editar el estilo de subtítulo del patrón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5445455" y="1064212"/>
            <a:ext cx="4229998" cy="54308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675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43627" y="3161218"/>
            <a:ext cx="9393300" cy="1237200"/>
          </a:xfrm>
          <a:prstGeom prst="rect">
            <a:avLst/>
          </a:prstGeom>
        </p:spPr>
        <p:txBody>
          <a:bodyPr lIns="111975" tIns="111975" rIns="111975" bIns="111975" anchor="ctr" anchorCtr="0"/>
          <a:lstStyle>
            <a:lvl1pPr lvl="0" algn="ctr" rtl="0">
              <a:spcBef>
                <a:spcPts val="0"/>
              </a:spcBef>
              <a:buSzPct val="100000"/>
              <a:defRPr sz="4400"/>
            </a:lvl1pPr>
            <a:lvl2pPr lvl="1" algn="ctr" rtl="0">
              <a:spcBef>
                <a:spcPts val="0"/>
              </a:spcBef>
              <a:buSzPct val="100000"/>
              <a:defRPr sz="4400"/>
            </a:lvl2pPr>
            <a:lvl3pPr lvl="2" algn="ctr" rtl="0">
              <a:spcBef>
                <a:spcPts val="0"/>
              </a:spcBef>
              <a:buSzPct val="100000"/>
              <a:defRPr sz="4400"/>
            </a:lvl3pPr>
            <a:lvl4pPr lvl="3" algn="ctr" rtl="0">
              <a:spcBef>
                <a:spcPts val="0"/>
              </a:spcBef>
              <a:buSzPct val="100000"/>
              <a:defRPr sz="4400"/>
            </a:lvl4pPr>
            <a:lvl5pPr lvl="4" algn="ctr" rtl="0">
              <a:spcBef>
                <a:spcPts val="0"/>
              </a:spcBef>
              <a:buSzPct val="100000"/>
              <a:defRPr sz="4400"/>
            </a:lvl5pPr>
            <a:lvl6pPr lvl="5" algn="ctr" rtl="0">
              <a:spcBef>
                <a:spcPts val="0"/>
              </a:spcBef>
              <a:buSzPct val="100000"/>
              <a:defRPr sz="4400"/>
            </a:lvl6pPr>
            <a:lvl7pPr lvl="6" algn="ctr" rtl="0">
              <a:spcBef>
                <a:spcPts val="0"/>
              </a:spcBef>
              <a:buSzPct val="100000"/>
              <a:defRPr sz="4400"/>
            </a:lvl7pPr>
            <a:lvl8pPr lvl="7" algn="ctr" rtl="0">
              <a:spcBef>
                <a:spcPts val="0"/>
              </a:spcBef>
              <a:buSzPct val="100000"/>
              <a:defRPr sz="4400"/>
            </a:lvl8pPr>
            <a:lvl9pPr lvl="8" algn="ctr" rtl="0">
              <a:spcBef>
                <a:spcPts val="0"/>
              </a:spcBef>
              <a:buSzPct val="100000"/>
              <a:defRPr sz="44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343628" y="6217898"/>
            <a:ext cx="6613200" cy="8892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9970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43627" y="1625729"/>
            <a:ext cx="9393299" cy="28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2pPr>
            <a:lvl3pPr lvl="2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3pPr>
            <a:lvl4pPr lvl="3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4pPr>
            <a:lvl5pPr lvl="4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5pPr>
            <a:lvl6pPr lvl="5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6pPr>
            <a:lvl7pPr lvl="6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7pPr>
            <a:lvl8pPr lvl="7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8pPr>
            <a:lvl9pPr lvl="8" indent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43627" y="4632992"/>
            <a:ext cx="9393299" cy="19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362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on left, text on righ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503239" y="6886577"/>
            <a:ext cx="2346300" cy="51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804" marR="0" lvl="1" indent="-29830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778" marR="0" lvl="2" indent="-24107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99889" marR="0" lvl="3" indent="-24098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8" marR="0" lvl="4" indent="-24089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110" marR="0" lvl="5" indent="-24080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8331" marR="0" lvl="6" indent="-24063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99664" marR="0" lvl="7" indent="-24036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8108" marR="0" lvl="8" indent="-24000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448050" y="6886577"/>
            <a:ext cx="3194100" cy="51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804" marR="0" lvl="1" indent="-29830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778" marR="0" lvl="2" indent="-24107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99889" marR="0" lvl="3" indent="-24098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8" marR="0" lvl="4" indent="-24089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110" marR="0" lvl="5" indent="-24080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8331" marR="0" lvl="6" indent="-24063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99664" marR="0" lvl="7" indent="-24036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8108" marR="0" lvl="8" indent="-24000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7227888" y="6886577"/>
            <a:ext cx="2346300" cy="519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35804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 on left, two objects on righ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503239" y="6886577"/>
            <a:ext cx="2346300" cy="51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804" marR="0" lvl="1" indent="-29830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778" marR="0" lvl="2" indent="-24107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99889" marR="0" lvl="3" indent="-24098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8" marR="0" lvl="4" indent="-24089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110" marR="0" lvl="5" indent="-24080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8331" marR="0" lvl="6" indent="-24063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99664" marR="0" lvl="7" indent="-24036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8108" marR="0" lvl="8" indent="-24000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448050" y="6886577"/>
            <a:ext cx="3194100" cy="519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804" marR="0" lvl="1" indent="-298303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778" marR="0" lvl="2" indent="-24107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99889" marR="0" lvl="3" indent="-24098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8" marR="0" lvl="4" indent="-240898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110" marR="0" lvl="5" indent="-240809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428331" marR="0" lvl="6" indent="-240631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99664" marR="0" lvl="7" indent="-240364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6628108" marR="0" lvl="8" indent="-240007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ES"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227888" y="6886577"/>
            <a:ext cx="2346300" cy="519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s-ES" sz="1400" b="0" i="0" u="none" strike="noStrike" cap="none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96845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43627" y="654075"/>
            <a:ext cx="93932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43627" y="1693852"/>
            <a:ext cx="9393299" cy="502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lIns="111975" tIns="111975" rIns="111975" bIns="111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10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43627" y="654076"/>
            <a:ext cx="9393300" cy="8418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43627" y="1693853"/>
            <a:ext cx="9393300" cy="50214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43627" y="654076"/>
            <a:ext cx="9393300" cy="8418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43627" y="1693853"/>
            <a:ext cx="4409700" cy="50214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buSzPct val="100000"/>
              <a:defRPr sz="1700"/>
            </a:lvl1pPr>
            <a:lvl2pPr lvl="1" rtl="0">
              <a:spcBef>
                <a:spcPts val="0"/>
              </a:spcBef>
              <a:buSzPct val="100000"/>
              <a:defRPr sz="1500"/>
            </a:lvl2pPr>
            <a:lvl3pPr lvl="2" rtl="0">
              <a:spcBef>
                <a:spcPts val="0"/>
              </a:spcBef>
              <a:buSzPct val="100000"/>
              <a:defRPr sz="1500"/>
            </a:lvl3pPr>
            <a:lvl4pPr lvl="3" rtl="0">
              <a:spcBef>
                <a:spcPts val="0"/>
              </a:spcBef>
              <a:buSzPct val="100000"/>
              <a:defRPr sz="1500"/>
            </a:lvl4pPr>
            <a:lvl5pPr lvl="4" rtl="0">
              <a:spcBef>
                <a:spcPts val="0"/>
              </a:spcBef>
              <a:buSzPct val="100000"/>
              <a:defRPr sz="1500"/>
            </a:lvl5pPr>
            <a:lvl6pPr lvl="5" rtl="0">
              <a:spcBef>
                <a:spcPts val="0"/>
              </a:spcBef>
              <a:buSzPct val="100000"/>
              <a:defRPr sz="1500"/>
            </a:lvl6pPr>
            <a:lvl7pPr lvl="6" rtl="0">
              <a:spcBef>
                <a:spcPts val="0"/>
              </a:spcBef>
              <a:buSzPct val="100000"/>
              <a:defRPr sz="1500"/>
            </a:lvl7pPr>
            <a:lvl8pPr lvl="7" rtl="0">
              <a:spcBef>
                <a:spcPts val="0"/>
              </a:spcBef>
              <a:buSzPct val="100000"/>
              <a:defRPr sz="1500"/>
            </a:lvl8pPr>
            <a:lvl9pPr lvl="8" rtl="0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5327385" y="1693853"/>
            <a:ext cx="4409700" cy="50214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buSzPct val="100000"/>
              <a:defRPr sz="1700"/>
            </a:lvl1pPr>
            <a:lvl2pPr lvl="1" rtl="0">
              <a:spcBef>
                <a:spcPts val="0"/>
              </a:spcBef>
              <a:buSzPct val="100000"/>
              <a:defRPr sz="1500"/>
            </a:lvl2pPr>
            <a:lvl3pPr lvl="2" rtl="0">
              <a:spcBef>
                <a:spcPts val="0"/>
              </a:spcBef>
              <a:buSzPct val="100000"/>
              <a:defRPr sz="1500"/>
            </a:lvl3pPr>
            <a:lvl4pPr lvl="3" rtl="0">
              <a:spcBef>
                <a:spcPts val="0"/>
              </a:spcBef>
              <a:buSzPct val="100000"/>
              <a:defRPr sz="1500"/>
            </a:lvl4pPr>
            <a:lvl5pPr lvl="4" rtl="0">
              <a:spcBef>
                <a:spcPts val="0"/>
              </a:spcBef>
              <a:buSzPct val="100000"/>
              <a:defRPr sz="1500"/>
            </a:lvl5pPr>
            <a:lvl6pPr lvl="5" rtl="0">
              <a:spcBef>
                <a:spcPts val="0"/>
              </a:spcBef>
              <a:buSzPct val="100000"/>
              <a:defRPr sz="1500"/>
            </a:lvl6pPr>
            <a:lvl7pPr lvl="6" rtl="0">
              <a:spcBef>
                <a:spcPts val="0"/>
              </a:spcBef>
              <a:buSzPct val="100000"/>
              <a:defRPr sz="1500"/>
            </a:lvl7pPr>
            <a:lvl8pPr lvl="7" rtl="0">
              <a:spcBef>
                <a:spcPts val="0"/>
              </a:spcBef>
              <a:buSzPct val="100000"/>
              <a:defRPr sz="1500"/>
            </a:lvl8pPr>
            <a:lvl9pPr lvl="8" rtl="0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43627" y="654076"/>
            <a:ext cx="9393300" cy="8418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43627" y="816594"/>
            <a:ext cx="3095700" cy="1110600"/>
          </a:xfrm>
          <a:prstGeom prst="rect">
            <a:avLst/>
          </a:prstGeom>
        </p:spPr>
        <p:txBody>
          <a:bodyPr lIns="111975" tIns="111975" rIns="111975" bIns="111975" anchor="b" anchorCtr="0"/>
          <a:lstStyle>
            <a:lvl1pPr lvl="0" rtl="0">
              <a:spcBef>
                <a:spcPts val="0"/>
              </a:spcBef>
              <a:buSzPct val="100000"/>
              <a:defRPr sz="2900"/>
            </a:lvl1pPr>
            <a:lvl2pPr lvl="1" rtl="0">
              <a:spcBef>
                <a:spcPts val="0"/>
              </a:spcBef>
              <a:buSzPct val="100000"/>
              <a:defRPr sz="2900"/>
            </a:lvl2pPr>
            <a:lvl3pPr lvl="2" rtl="0">
              <a:spcBef>
                <a:spcPts val="0"/>
              </a:spcBef>
              <a:buSzPct val="100000"/>
              <a:defRPr sz="2900"/>
            </a:lvl3pPr>
            <a:lvl4pPr lvl="3" rtl="0">
              <a:spcBef>
                <a:spcPts val="0"/>
              </a:spcBef>
              <a:buSzPct val="100000"/>
              <a:defRPr sz="2900"/>
            </a:lvl4pPr>
            <a:lvl5pPr lvl="4" rtl="0">
              <a:spcBef>
                <a:spcPts val="0"/>
              </a:spcBef>
              <a:buSzPct val="100000"/>
              <a:defRPr sz="2900"/>
            </a:lvl5pPr>
            <a:lvl6pPr lvl="5" rtl="0">
              <a:spcBef>
                <a:spcPts val="0"/>
              </a:spcBef>
              <a:buSzPct val="100000"/>
              <a:defRPr sz="2900"/>
            </a:lvl6pPr>
            <a:lvl7pPr lvl="6" rtl="0">
              <a:spcBef>
                <a:spcPts val="0"/>
              </a:spcBef>
              <a:buSzPct val="100000"/>
              <a:defRPr sz="2900"/>
            </a:lvl7pPr>
            <a:lvl8pPr lvl="7" rtl="0">
              <a:spcBef>
                <a:spcPts val="0"/>
              </a:spcBef>
              <a:buSzPct val="100000"/>
              <a:defRPr sz="2900"/>
            </a:lvl8pPr>
            <a:lvl9pPr lvl="8" rtl="0">
              <a:spcBef>
                <a:spcPts val="0"/>
              </a:spcBef>
              <a:buSzPct val="100000"/>
              <a:defRPr sz="29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43627" y="2042368"/>
            <a:ext cx="3095700" cy="46728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buSzPct val="100000"/>
              <a:defRPr sz="1500"/>
            </a:lvl1pPr>
            <a:lvl2pPr lvl="1" rtl="0">
              <a:spcBef>
                <a:spcPts val="0"/>
              </a:spcBef>
              <a:buSzPct val="100000"/>
              <a:defRPr sz="1500"/>
            </a:lvl2pPr>
            <a:lvl3pPr lvl="2" rtl="0">
              <a:spcBef>
                <a:spcPts val="0"/>
              </a:spcBef>
              <a:buSzPct val="100000"/>
              <a:defRPr sz="1500"/>
            </a:lvl3pPr>
            <a:lvl4pPr lvl="3" rtl="0">
              <a:spcBef>
                <a:spcPts val="0"/>
              </a:spcBef>
              <a:buSzPct val="100000"/>
              <a:defRPr sz="1500"/>
            </a:lvl4pPr>
            <a:lvl5pPr lvl="4" rtl="0">
              <a:spcBef>
                <a:spcPts val="0"/>
              </a:spcBef>
              <a:buSzPct val="100000"/>
              <a:defRPr sz="1500"/>
            </a:lvl5pPr>
            <a:lvl6pPr lvl="5" rtl="0">
              <a:spcBef>
                <a:spcPts val="0"/>
              </a:spcBef>
              <a:buSzPct val="100000"/>
              <a:defRPr sz="1500"/>
            </a:lvl6pPr>
            <a:lvl7pPr lvl="6" rtl="0">
              <a:spcBef>
                <a:spcPts val="0"/>
              </a:spcBef>
              <a:buSzPct val="100000"/>
              <a:defRPr sz="1500"/>
            </a:lvl7pPr>
            <a:lvl8pPr lvl="7" rtl="0">
              <a:spcBef>
                <a:spcPts val="0"/>
              </a:spcBef>
              <a:buSzPct val="100000"/>
              <a:defRPr sz="1500"/>
            </a:lvl8pPr>
            <a:lvl9pPr lvl="8" rtl="0">
              <a:spcBef>
                <a:spcPts val="0"/>
              </a:spcBef>
              <a:buSzPct val="100000"/>
              <a:defRPr sz="15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540466" y="661609"/>
            <a:ext cx="7020000" cy="6012600"/>
          </a:xfrm>
          <a:prstGeom prst="rect">
            <a:avLst/>
          </a:prstGeom>
        </p:spPr>
        <p:txBody>
          <a:bodyPr lIns="111975" tIns="111975" rIns="111975" bIns="111975" anchor="ctr" anchorCtr="0"/>
          <a:lstStyle>
            <a:lvl1pPr lvl="0" rtl="0">
              <a:spcBef>
                <a:spcPts val="0"/>
              </a:spcBef>
              <a:buSzPct val="100000"/>
              <a:defRPr sz="5900"/>
            </a:lvl1pPr>
            <a:lvl2pPr lvl="1" rtl="0">
              <a:spcBef>
                <a:spcPts val="0"/>
              </a:spcBef>
              <a:buSzPct val="100000"/>
              <a:defRPr sz="5900"/>
            </a:lvl2pPr>
            <a:lvl3pPr lvl="2" rtl="0">
              <a:spcBef>
                <a:spcPts val="0"/>
              </a:spcBef>
              <a:buSzPct val="100000"/>
              <a:defRPr sz="5900"/>
            </a:lvl3pPr>
            <a:lvl4pPr lvl="3" rtl="0">
              <a:spcBef>
                <a:spcPts val="0"/>
              </a:spcBef>
              <a:buSzPct val="100000"/>
              <a:defRPr sz="5900"/>
            </a:lvl4pPr>
            <a:lvl5pPr lvl="4" rtl="0">
              <a:spcBef>
                <a:spcPts val="0"/>
              </a:spcBef>
              <a:buSzPct val="100000"/>
              <a:defRPr sz="5900"/>
            </a:lvl5pPr>
            <a:lvl6pPr lvl="5" rtl="0">
              <a:spcBef>
                <a:spcPts val="0"/>
              </a:spcBef>
              <a:buSzPct val="100000"/>
              <a:defRPr sz="5900"/>
            </a:lvl6pPr>
            <a:lvl7pPr lvl="6" rtl="0">
              <a:spcBef>
                <a:spcPts val="0"/>
              </a:spcBef>
              <a:buSzPct val="100000"/>
              <a:defRPr sz="5900"/>
            </a:lvl7pPr>
            <a:lvl8pPr lvl="7" rtl="0">
              <a:spcBef>
                <a:spcPts val="0"/>
              </a:spcBef>
              <a:buSzPct val="100000"/>
              <a:defRPr sz="5900"/>
            </a:lvl8pPr>
            <a:lvl9pPr lvl="8" rtl="0">
              <a:spcBef>
                <a:spcPts val="0"/>
              </a:spcBef>
              <a:buSzPct val="100000"/>
              <a:defRPr sz="5900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040312" y="-183"/>
            <a:ext cx="5040300" cy="755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11975" tIns="111975" rIns="111975" bIns="11197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2695" y="1812462"/>
            <a:ext cx="4459500" cy="2178600"/>
          </a:xfrm>
          <a:prstGeom prst="rect">
            <a:avLst/>
          </a:prstGeom>
        </p:spPr>
        <p:txBody>
          <a:bodyPr lIns="111975" tIns="111975" rIns="111975" bIns="111975" anchor="b" anchorCtr="0"/>
          <a:lstStyle>
            <a:lvl1pPr lvl="0" algn="ctr" rtl="0">
              <a:spcBef>
                <a:spcPts val="0"/>
              </a:spcBef>
              <a:buSzPct val="100000"/>
              <a:defRPr sz="5100"/>
            </a:lvl1pPr>
            <a:lvl2pPr lvl="1" algn="ctr" rtl="0">
              <a:spcBef>
                <a:spcPts val="0"/>
              </a:spcBef>
              <a:buSzPct val="100000"/>
              <a:defRPr sz="5100"/>
            </a:lvl2pPr>
            <a:lvl3pPr lvl="2" algn="ctr" rtl="0">
              <a:spcBef>
                <a:spcPts val="0"/>
              </a:spcBef>
              <a:buSzPct val="100000"/>
              <a:defRPr sz="5100"/>
            </a:lvl3pPr>
            <a:lvl4pPr lvl="3" algn="ctr" rtl="0">
              <a:spcBef>
                <a:spcPts val="0"/>
              </a:spcBef>
              <a:buSzPct val="100000"/>
              <a:defRPr sz="5100"/>
            </a:lvl4pPr>
            <a:lvl5pPr lvl="4" algn="ctr" rtl="0">
              <a:spcBef>
                <a:spcPts val="0"/>
              </a:spcBef>
              <a:buSzPct val="100000"/>
              <a:defRPr sz="5100"/>
            </a:lvl5pPr>
            <a:lvl6pPr lvl="5" algn="ctr" rtl="0">
              <a:spcBef>
                <a:spcPts val="0"/>
              </a:spcBef>
              <a:buSzPct val="100000"/>
              <a:defRPr sz="5100"/>
            </a:lvl6pPr>
            <a:lvl7pPr lvl="6" algn="ctr" rtl="0">
              <a:spcBef>
                <a:spcPts val="0"/>
              </a:spcBef>
              <a:buSzPct val="100000"/>
              <a:defRPr sz="5100"/>
            </a:lvl7pPr>
            <a:lvl8pPr lvl="7" algn="ctr" rtl="0">
              <a:spcBef>
                <a:spcPts val="0"/>
              </a:spcBef>
              <a:buSzPct val="100000"/>
              <a:defRPr sz="5100"/>
            </a:lvl8pPr>
            <a:lvl9pPr lvl="8" algn="ctr" rtl="0">
              <a:spcBef>
                <a:spcPts val="0"/>
              </a:spcBef>
              <a:buSzPct val="100000"/>
              <a:defRPr sz="51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292695" y="4119828"/>
            <a:ext cx="4459500" cy="1815300"/>
          </a:xfrm>
          <a:prstGeom prst="rect">
            <a:avLst/>
          </a:prstGeom>
        </p:spPr>
        <p:txBody>
          <a:bodyPr lIns="111975" tIns="111975" rIns="111975" bIns="1119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6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445455" y="1064211"/>
            <a:ext cx="4230000" cy="5430900"/>
          </a:xfrm>
          <a:prstGeom prst="rect">
            <a:avLst/>
          </a:prstGeom>
        </p:spPr>
        <p:txBody>
          <a:bodyPr lIns="111975" tIns="111975" rIns="111975" bIns="11197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43627" y="6217900"/>
            <a:ext cx="6613200" cy="889200"/>
          </a:xfrm>
          <a:prstGeom prst="rect">
            <a:avLst/>
          </a:prstGeom>
        </p:spPr>
        <p:txBody>
          <a:bodyPr lIns="111975" tIns="111975" rIns="111975" bIns="11197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</p:spPr>
        <p:txBody>
          <a:bodyPr lIns="111975" tIns="111975" rIns="111975" bIns="1119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43627" y="654076"/>
            <a:ext cx="9393300" cy="841800"/>
          </a:xfrm>
          <a:prstGeom prst="rect">
            <a:avLst/>
          </a:prstGeom>
          <a:noFill/>
          <a:ln>
            <a:noFill/>
          </a:ln>
        </p:spPr>
        <p:txBody>
          <a:bodyPr lIns="111975" tIns="111975" rIns="111975" bIns="11197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43627" y="1693853"/>
            <a:ext cx="9393300" cy="5021400"/>
          </a:xfrm>
          <a:prstGeom prst="rect">
            <a:avLst/>
          </a:prstGeom>
          <a:noFill/>
          <a:ln>
            <a:noFill/>
          </a:ln>
        </p:spPr>
        <p:txBody>
          <a:bodyPr lIns="111975" tIns="111975" rIns="111975" bIns="11197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22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ct val="100000"/>
              <a:defRPr sz="1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9340296" y="6853777"/>
            <a:ext cx="604800" cy="578400"/>
          </a:xfrm>
          <a:prstGeom prst="rect">
            <a:avLst/>
          </a:prstGeom>
          <a:noFill/>
          <a:ln>
            <a:noFill/>
          </a:ln>
        </p:spPr>
        <p:txBody>
          <a:bodyPr lIns="111975" tIns="111975" rIns="111975" bIns="11197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s-ES" sz="1200">
                <a:solidFill>
                  <a:schemeClr val="dk2"/>
                </a:solidFill>
              </a:rPr>
              <a:t>‹#›</a:t>
            </a:fld>
            <a:endParaRPr lang="es-ES" sz="12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43627" y="654077"/>
            <a:ext cx="9393299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343627" y="1693852"/>
            <a:ext cx="9393299" cy="50213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Font typeface="Arial"/>
              <a:buNone/>
              <a:defRPr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9340295" y="6853778"/>
            <a:ext cx="604800" cy="57839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lang="es-ES" sz="1200" b="0" i="0" u="none" strike="noStrike" cap="none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s-ES"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1234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programmableweb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pendatanetwork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socrata.com/blog/socrata-introduces-open-data-networ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socrata.com/solutions/publica-open-data-cloud/" TargetMode="External"/><Relationship Id="rId5" Type="http://schemas.openxmlformats.org/officeDocument/2006/relationships/hyperlink" Target="https://socrata.com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socr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pi.us.socrata.com/api/catalog/v1?q=chicago%20crime&amp;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ublic.opendatasoft.com/explore/?sort=modified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ambridge" TargetMode="External"/><Relationship Id="rId3" Type="http://schemas.openxmlformats.org/officeDocument/2006/relationships/hyperlink" Target="https://en.wikipedia.org/wiki/Open_Knowledge_International#cite_note-2" TargetMode="External"/><Relationship Id="rId7" Type="http://schemas.openxmlformats.org/officeDocument/2006/relationships/hyperlink" Target="https://en.wikipedia.org/wiki/Open_Knowledge_International#cite_note-5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n.wikipedia.org/wiki/Rufus_Pollock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en.wikipedia.org/wiki/Open_Knowledge_International#cite_note-4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en.wikipedia.org/wiki/Open_Knowledge_International#cite_note-3" TargetMode="External"/><Relationship Id="rId9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ckan/cka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old.datahub.io/" TargetMode="External"/><Relationship Id="rId5" Type="http://schemas.openxmlformats.org/officeDocument/2006/relationships/hyperlink" Target="https://ckan.org/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dataportals.org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demo.ckan.org/api/3/action/resource_search?query=description:Museu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opendata-ajuntament.barcelona.cat/data/api/3/action/package_search?q=museu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demo.ckan.org/api/3/action/package_search?q=museu" TargetMode="External"/><Relationship Id="rId5" Type="http://schemas.openxmlformats.org/officeDocument/2006/relationships/hyperlink" Target="http://demo.ckan.org/" TargetMode="Externa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s://raw.githubusercontent.com/opendatabcn/datasets/master/samples/museusexposicions-2015.csv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emo.ckan.org/api/action/datastore_search?resource_id=71e8b80f-5273-4016-8212-0371c0532c7c&amp;q=jones" TargetMode="External"/><Relationship Id="rId2" Type="http://schemas.openxmlformats.org/officeDocument/2006/relationships/hyperlink" Target="http://demo.ckan.org/api/action/datastore_search?resource_id=71e8b80f-5273-4016-8212-0371c0532c7c&amp;limit=5" TargetMode="Externa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databcn/2.8.automatizada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midominio.com/servidor/recurso.js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57" descr="Implicaciones-E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048" y="2777089"/>
            <a:ext cx="9096525" cy="32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8"/>
          <p:cNvSpPr txBox="1"/>
          <p:nvPr/>
        </p:nvSpPr>
        <p:spPr>
          <a:xfrm>
            <a:off x="382577" y="329825"/>
            <a:ext cx="7617600" cy="991198"/>
          </a:xfrm>
          <a:prstGeom prst="rect">
            <a:avLst/>
          </a:prstGeom>
          <a:noFill/>
          <a:ln>
            <a:noFill/>
          </a:ln>
        </p:spPr>
        <p:txBody>
          <a:bodyPr lIns="45675" tIns="22825" rIns="45675" bIns="228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Raleway"/>
              <a:buNone/>
            </a:pPr>
            <a:r>
              <a:rPr lang="en-US" sz="2800" b="0" i="0" u="none" strike="noStrike" cap="non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INICIATIVA BARCELONA OPEN DATA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Raleway"/>
              <a:buNone/>
            </a:pPr>
            <a:r>
              <a:rPr lang="en-US" sz="2800" b="1" i="0" u="none" strike="noStrike" cap="none" dirty="0">
                <a:solidFill>
                  <a:srgbClr val="00A9E0"/>
                </a:solidFill>
                <a:latin typeface="Raleway"/>
                <a:ea typeface="Raleway"/>
                <a:cs typeface="Raleway"/>
                <a:sym typeface="Raleway"/>
              </a:rPr>
              <a:t>EL VALOR D’OBRIR LES DADES </a:t>
            </a:r>
          </a:p>
        </p:txBody>
      </p:sp>
      <p:sp>
        <p:nvSpPr>
          <p:cNvPr id="6" name="Shape 59"/>
          <p:cNvSpPr txBox="1"/>
          <p:nvPr/>
        </p:nvSpPr>
        <p:spPr>
          <a:xfrm>
            <a:off x="382577" y="1354233"/>
            <a:ext cx="8791234" cy="793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lvl="0" algn="ctr">
              <a:lnSpc>
                <a:spcPct val="93000"/>
              </a:lnSpc>
              <a:buClr>
                <a:schemeClr val="dk1"/>
              </a:buClr>
              <a:buSzPct val="25000"/>
            </a:pPr>
            <a:r>
              <a:rPr lang="es-ES" sz="4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Utilización automatizada de fuentes de datos públicas (I) </a:t>
            </a:r>
            <a:r>
              <a:rPr lang="en-US" sz="4800" b="1" i="0" u="none" strike="noStrike" cap="none" dirty="0" err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curso</a:t>
            </a:r>
            <a:r>
              <a:rPr lang="en-US" sz="4800" b="1" i="0" u="none" strike="noStrike" cap="non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 2.8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61"/>
          <p:cNvSpPr txBox="1"/>
          <p:nvPr/>
        </p:nvSpPr>
        <p:spPr>
          <a:xfrm>
            <a:off x="797339" y="5810973"/>
            <a:ext cx="8791234" cy="7938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2000" b="1" i="0" u="none" strike="noStrike" cap="non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Docents: Victor Pascual</a:t>
            </a:r>
          </a:p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1" i="0" u="none" strike="noStrike" cap="none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953" y="3392783"/>
            <a:ext cx="3892636" cy="2418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24"/>
          <p:cNvSpPr/>
          <p:nvPr/>
        </p:nvSpPr>
        <p:spPr>
          <a:xfrm>
            <a:off x="5610448" y="6231250"/>
            <a:ext cx="42836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5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87"/>
          <p:cNvSpPr txBox="1"/>
          <p:nvPr/>
        </p:nvSpPr>
        <p:spPr>
          <a:xfrm>
            <a:off x="0" y="55536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5724711" y="484795"/>
            <a:ext cx="4000500" cy="4000500"/>
            <a:chOff x="5799462" y="254202"/>
            <a:chExt cx="4000500" cy="4000500"/>
          </a:xfrm>
        </p:grpSpPr>
        <p:sp>
          <p:nvSpPr>
            <p:cNvPr id="13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Shape 84"/>
          <p:cNvSpPr txBox="1"/>
          <p:nvPr/>
        </p:nvSpPr>
        <p:spPr>
          <a:xfrm>
            <a:off x="1076661" y="1632344"/>
            <a:ext cx="6672408" cy="24932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Visitamos</a:t>
            </a: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latin typeface="Nirmala UI" panose="020B0502040204020203" pitchFamily="34" charset="0"/>
                <a:ea typeface="Times New Roman"/>
                <a:cs typeface="Nirmala UI" panose="020B0502040204020203" pitchFamily="34" charset="0"/>
                <a:sym typeface="Times New Roman"/>
                <a:hlinkClick r:id="rId6"/>
              </a:rPr>
              <a:t>https://www.</a:t>
            </a:r>
            <a:r>
              <a:rPr lang="es-ES" sz="2400" u="sng" dirty="0">
                <a:solidFill>
                  <a:schemeClr val="hlink"/>
                </a:solidFill>
                <a:latin typeface="Nirmala UI" panose="020B0502040204020203" pitchFamily="34" charset="0"/>
                <a:cs typeface="Nirmala UI" panose="020B0502040204020203" pitchFamily="34" charset="0"/>
                <a:sym typeface="Times New Roman"/>
                <a:hlinkClick r:id="rId6"/>
              </a:rPr>
              <a:t>programmableweb</a:t>
            </a:r>
            <a:r>
              <a:rPr lang="es-ES" sz="2400" u="sng" dirty="0">
                <a:solidFill>
                  <a:schemeClr val="hlink"/>
                </a:solidFill>
                <a:latin typeface="Nirmala UI" panose="020B0502040204020203" pitchFamily="34" charset="0"/>
                <a:ea typeface="Times New Roman"/>
                <a:cs typeface="Nirmala UI" panose="020B0502040204020203" pitchFamily="34" charset="0"/>
                <a:sym typeface="Times New Roman"/>
                <a:hlinkClick r:id="rId6"/>
              </a:rPr>
              <a:t>.com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577850" y="607358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Tipos de Respuestas HTTP- GET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5483480" y="1157035"/>
            <a:ext cx="373692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Basados en 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(Máquina –Máquina)</a:t>
            </a:r>
          </a:p>
        </p:txBody>
      </p:sp>
      <p:sp>
        <p:nvSpPr>
          <p:cNvPr id="192" name="Shape 192"/>
          <p:cNvSpPr/>
          <p:nvPr/>
        </p:nvSpPr>
        <p:spPr>
          <a:xfrm>
            <a:off x="795020" y="1634016"/>
            <a:ext cx="5149166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 stands for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esource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escription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ramework (RDF –XML)</a:t>
            </a:r>
          </a:p>
        </p:txBody>
      </p:sp>
      <p:sp>
        <p:nvSpPr>
          <p:cNvPr id="193" name="Shape 193"/>
          <p:cNvSpPr/>
          <p:nvPr/>
        </p:nvSpPr>
        <p:spPr>
          <a:xfrm>
            <a:off x="2447750" y="2157092"/>
            <a:ext cx="5038724" cy="432426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D"/>
              </a:buClr>
              <a:buSzPct val="25000"/>
              <a:buFont typeface="Arial"/>
              <a:buNone/>
            </a:pP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version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="1.0"</a:t>
            </a:r>
            <a: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rdf:RDF</a:t>
            </a:r>
            <a:b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xmlns:rdf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="http://www.w3.org/1999/02/22-rdf-syntax-ns#"</a:t>
            </a:r>
            <a:b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xmlns:cd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="http://www.recshop.fake/cd#"&gt;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rdf:Description</a:t>
            </a:r>
            <a:b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rdf:about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="http://www.recshop.fake/cd/Empire </a:t>
            </a:r>
            <a:r>
              <a:rPr lang="es-ES" sz="1100" b="0" i="0" u="none" strike="noStrike" cap="none" dirty="0" err="1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Burlesque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"&gt;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cd:artist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Bob Dylan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cd:artist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cd:country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cd:country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cd:company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Columbia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cd:company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cd:price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10.90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cd:price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cd:year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1985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cd:year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rdf:Description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rdf:Description</a:t>
            </a:r>
            <a:br>
              <a:rPr lang="es-ES" sz="11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rdf:about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="http://www.recshop.fake/cd/Hide </a:t>
            </a:r>
            <a:r>
              <a:rPr lang="es-ES" sz="1100" b="0" i="0" u="none" strike="noStrike" cap="none" dirty="0" err="1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"&gt;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cd:artist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Bonnie Tyler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cd:artist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cd:country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UK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cd:country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cd:company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CBS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Records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cd:company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cd:price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9.90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cd:price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 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cd:year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1988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cd:year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rdf:Description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s-ES" sz="1100" b="0" i="0" u="none" strike="noStrike" cap="none" dirty="0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ES" sz="1100" b="0" i="0" u="none" strike="noStrike" cap="none" dirty="0" err="1">
                <a:solidFill>
                  <a:srgbClr val="A52A2A"/>
                </a:solidFill>
                <a:latin typeface="Arial"/>
                <a:ea typeface="Arial"/>
                <a:cs typeface="Arial"/>
                <a:sym typeface="Arial"/>
              </a:rPr>
              <a:t>rdf:RDF</a:t>
            </a:r>
            <a:r>
              <a:rPr lang="es-ES" sz="1100" b="0" i="0" u="none" strike="noStrike" cap="none" dirty="0">
                <a:solidFill>
                  <a:srgbClr val="0000CD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7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577850" y="607358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Tipos de Respuestas HTTP- GET</a:t>
            </a:r>
          </a:p>
        </p:txBody>
      </p:sp>
      <p:sp>
        <p:nvSpPr>
          <p:cNvPr id="200" name="Shape 200"/>
          <p:cNvSpPr/>
          <p:nvPr/>
        </p:nvSpPr>
        <p:spPr>
          <a:xfrm>
            <a:off x="736404" y="1634016"/>
            <a:ext cx="4267515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 esquema propio (Ejemplo SODA Socrata API)</a:t>
            </a:r>
          </a:p>
        </p:txBody>
      </p:sp>
      <p:sp>
        <p:nvSpPr>
          <p:cNvPr id="201" name="Shape 201"/>
          <p:cNvSpPr/>
          <p:nvPr/>
        </p:nvSpPr>
        <p:spPr>
          <a:xfrm>
            <a:off x="592356" y="2142577"/>
            <a:ext cx="5038724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br>
              <a:rPr lang="es-E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s-E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5003919" y="1105298"/>
            <a:ext cx="3736920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Basados en 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(Máquina –Máquina)</a:t>
            </a:r>
          </a:p>
        </p:txBody>
      </p:sp>
      <p:sp>
        <p:nvSpPr>
          <p:cNvPr id="203" name="Shape 203"/>
          <p:cNvSpPr/>
          <p:nvPr/>
        </p:nvSpPr>
        <p:spPr>
          <a:xfrm>
            <a:off x="1778000" y="2317708"/>
            <a:ext cx="6634479" cy="3539430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&lt;response&gt;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_id="554" _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uuid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="350CEBF4-DCDE-420C-A51A-F21BF541A843" _position="554" _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="http://open.whitehouse.gov/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/nmc8-q2uj/554"&gt;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&gt;Aaron, Henry Jacob&lt;/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position_title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Member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Designated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Chairman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)&lt;/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position_title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agency_name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&gt;Social Security 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Advisory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agency_name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agency_website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="SSAB" 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url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="http://www.ssab.gov"/&gt;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nomination_date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&gt;2014-01-06T00:00:00&lt;/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nomination_date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renomination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&gt;true&lt;/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renomination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confirmation_vote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&gt;2014-09-08T00:00:00&lt;/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confirmation_vote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&gt;true&lt;/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  &lt;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holdover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&gt;false&lt;/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holdover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&lt;/</a:t>
            </a:r>
            <a:r>
              <a:rPr lang="es-ES" sz="1400" b="0" i="0" u="none" strike="noStrike" cap="none" dirty="0" err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row</a:t>
            </a: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&lt;/response&gt;</a:t>
            </a:r>
          </a:p>
        </p:txBody>
      </p:sp>
      <p:pic>
        <p:nvPicPr>
          <p:cNvPr id="8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577850" y="607358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Tipos de Respuestas HTTP- GET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6179790" y="4322906"/>
            <a:ext cx="3571811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Basados en </a:t>
            </a: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(Máquina – Web)</a:t>
            </a:r>
          </a:p>
        </p:txBody>
      </p:sp>
      <p:sp>
        <p:nvSpPr>
          <p:cNvPr id="211" name="Shape 211"/>
          <p:cNvSpPr/>
          <p:nvPr/>
        </p:nvSpPr>
        <p:spPr>
          <a:xfrm>
            <a:off x="715010" y="1514853"/>
            <a:ext cx="8760460" cy="7386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JavaScript Object Notation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is an open standard format that uses human-readable text to transmit data objects consisting of attribute–value pairs. It is used primarily to transmit data between a server and web application, </a:t>
            </a: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an alternative to XML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</p:txBody>
      </p:sp>
      <p:sp>
        <p:nvSpPr>
          <p:cNvPr id="212" name="Shape 212"/>
          <p:cNvSpPr/>
          <p:nvPr/>
        </p:nvSpPr>
        <p:spPr>
          <a:xfrm>
            <a:off x="1412240" y="2722219"/>
            <a:ext cx="5038724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"help": "...",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"result":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"data-explorer",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"department-of-ricky",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"geo-examples",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"geothermal-data",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"reykjavik",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"skeenawild-conservation-trust"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"success": true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pic>
        <p:nvPicPr>
          <p:cNvPr id="7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577850" y="607358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Tipos de Respuestas HTTP- GET</a:t>
            </a:r>
          </a:p>
        </p:txBody>
      </p:sp>
      <p:sp>
        <p:nvSpPr>
          <p:cNvPr id="219" name="Shape 219"/>
          <p:cNvSpPr/>
          <p:nvPr/>
        </p:nvSpPr>
        <p:spPr>
          <a:xfrm>
            <a:off x="1537970" y="2344717"/>
            <a:ext cx="5038724" cy="2462212"/>
          </a:xfrm>
          <a:prstGeom prst="rect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"type": "Feature",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"geometry":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"type": "Point",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"coordinates": [125.6, 10.1]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"properties":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"name": "Dinagat Islands"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110133" y="1337537"/>
            <a:ext cx="6335389" cy="3077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GeoJSON : Formato “</a:t>
            </a:r>
            <a:r>
              <a:rPr lang="es-E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estándar</a:t>
            </a: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para estructurar datos geográficos en JSON</a:t>
            </a:r>
          </a:p>
        </p:txBody>
      </p:sp>
      <p:pic>
        <p:nvPicPr>
          <p:cNvPr id="6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521768" y="346101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Tipos de Respuestas HTTP- GET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7043" y="951283"/>
            <a:ext cx="6381601" cy="406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859065" y="5358898"/>
            <a:ext cx="8592417" cy="307777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es cada vez más utilizado cómo formato de respuesta ya que es directamente integrable en WEB !!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2025721" y="6107135"/>
            <a:ext cx="7289174" cy="307777"/>
          </a:xfrm>
          <a:prstGeom prst="rect">
            <a:avLst/>
          </a:prstGeom>
          <a:solidFill>
            <a:srgbClr val="FFCC8B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técnica de JSONP permite integrar contenido JSON directo entre dominios diferenctes</a:t>
            </a:r>
          </a:p>
        </p:txBody>
      </p:sp>
      <p:pic>
        <p:nvPicPr>
          <p:cNvPr id="7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ctrTitle"/>
          </p:nvPr>
        </p:nvSpPr>
        <p:spPr>
          <a:xfrm>
            <a:off x="595925" y="0"/>
            <a:ext cx="9071100" cy="751200"/>
          </a:xfrm>
          <a:prstGeom prst="rect">
            <a:avLst/>
          </a:prstGeom>
          <a:noFill/>
          <a:ln>
            <a:noFill/>
          </a:ln>
        </p:spPr>
        <p:txBody>
          <a:bodyPr lIns="0" tIns="24675" rIns="0" bIns="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ES" sz="2800" b="1" dirty="0">
                <a:solidFill>
                  <a:srgbClr val="00A9E0"/>
                </a:solidFill>
                <a:latin typeface="Raleway"/>
                <a:ea typeface="Raleway"/>
                <a:cs typeface="Raleway"/>
                <a:sym typeface="Raleway"/>
              </a:rPr>
              <a:t>POR QUE JSON? 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72712" y="633175"/>
            <a:ext cx="8935200" cy="59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433275" y="1884525"/>
            <a:ext cx="8181600" cy="3456900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s-ES" sz="3600" b="1" i="1" dirty="0">
                <a:solidFill>
                  <a:srgbClr val="FFFFFF"/>
                </a:solidFill>
                <a:highlight>
                  <a:srgbClr val="00A9E0"/>
                </a:highlight>
              </a:rPr>
              <a:t>JSON se integra directamente en web, por esa razón se va utilizando cada vez más en las APIS</a:t>
            </a:r>
          </a:p>
          <a:p>
            <a:pPr marR="0" lvl="0" algn="just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id="237" name="Shape 237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3040" y="6922599"/>
            <a:ext cx="1184184" cy="46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 descr="ECD_Blau.png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200724" y="6585975"/>
            <a:ext cx="973701" cy="9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opendata-19.png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2291850" y="5165199"/>
            <a:ext cx="2462900" cy="2462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o 8"/>
          <p:cNvGrpSpPr/>
          <p:nvPr/>
        </p:nvGrpSpPr>
        <p:grpSpPr>
          <a:xfrm>
            <a:off x="7558228" y="257537"/>
            <a:ext cx="2108797" cy="1935676"/>
            <a:chOff x="5799462" y="254202"/>
            <a:chExt cx="4000500" cy="4000500"/>
          </a:xfrm>
        </p:grpSpPr>
        <p:sp>
          <p:nvSpPr>
            <p:cNvPr id="10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667529" y="3031590"/>
            <a:ext cx="8703023" cy="52321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Estrategias para la utilización automatizada</a:t>
            </a:r>
          </a:p>
        </p:txBody>
      </p:sp>
      <p:pic>
        <p:nvPicPr>
          <p:cNvPr id="4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584450" y="516989"/>
            <a:ext cx="22017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Estrategia</a:t>
            </a:r>
          </a:p>
        </p:txBody>
      </p:sp>
      <p:pic>
        <p:nvPicPr>
          <p:cNvPr id="5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D2D0CA-5F54-4363-B8C5-F10086C4E579}"/>
              </a:ext>
            </a:extLst>
          </p:cNvPr>
          <p:cNvSpPr/>
          <p:nvPr/>
        </p:nvSpPr>
        <p:spPr>
          <a:xfrm>
            <a:off x="520922" y="1532190"/>
            <a:ext cx="2078182" cy="174869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a-ES" sz="1600" dirty="0">
              <a:latin typeface="Raleway" panose="020B0604020202020204" charset="0"/>
            </a:endParaRPr>
          </a:p>
          <a:p>
            <a:r>
              <a:rPr lang="es-ES_tradnl" sz="1600" dirty="0">
                <a:latin typeface="Raleway" panose="020B0604020202020204" charset="0"/>
              </a:rPr>
              <a:t>Definición:</a:t>
            </a:r>
          </a:p>
          <a:p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Objetivos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Indicadores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Hipótesis</a:t>
            </a:r>
          </a:p>
          <a:p>
            <a:endParaRPr lang="ca-ES" sz="1600" dirty="0">
              <a:latin typeface="Raleway" panose="020B0604020202020204" charset="0"/>
            </a:endParaRPr>
          </a:p>
          <a:p>
            <a:endParaRPr lang="ca-ES" sz="1600" dirty="0">
              <a:latin typeface="Raleway" panose="020B060402020202020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BC713F-BCDE-46D7-8EC6-94D47A200BCE}"/>
              </a:ext>
            </a:extLst>
          </p:cNvPr>
          <p:cNvSpPr/>
          <p:nvPr/>
        </p:nvSpPr>
        <p:spPr>
          <a:xfrm>
            <a:off x="3220748" y="2782164"/>
            <a:ext cx="2078182" cy="174869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a-ES" sz="1600" dirty="0">
              <a:latin typeface="Raleway" panose="020B0604020202020204" charset="0"/>
            </a:endParaRPr>
          </a:p>
          <a:p>
            <a:endParaRPr lang="es-ES_tradnl" sz="1600" dirty="0">
              <a:latin typeface="Raleway" panose="020B0604020202020204" charset="0"/>
            </a:endParaRPr>
          </a:p>
          <a:p>
            <a:r>
              <a:rPr lang="es-ES_tradnl" sz="1600" dirty="0">
                <a:latin typeface="Raleway" panose="020B0604020202020204" charset="0"/>
              </a:rPr>
              <a:t>Fuente de Datos:</a:t>
            </a:r>
          </a:p>
          <a:p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Plataforma </a:t>
            </a:r>
            <a:r>
              <a:rPr lang="es-ES_tradnl" sz="1600" dirty="0" err="1">
                <a:latin typeface="Raleway" panose="020B0604020202020204" charset="0"/>
              </a:rPr>
              <a:t>OpenData</a:t>
            </a:r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Repositorio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Otros</a:t>
            </a:r>
          </a:p>
          <a:p>
            <a:endParaRPr lang="ca-ES" sz="1600" dirty="0">
              <a:latin typeface="Raleway" panose="020B0604020202020204" charset="0"/>
            </a:endParaRPr>
          </a:p>
          <a:p>
            <a:endParaRPr lang="ca-ES" sz="1600" dirty="0">
              <a:latin typeface="Raleway" panose="020B060402020202020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F15E3B-9316-4811-9C89-5166419FD933}"/>
              </a:ext>
            </a:extLst>
          </p:cNvPr>
          <p:cNvSpPr/>
          <p:nvPr/>
        </p:nvSpPr>
        <p:spPr>
          <a:xfrm>
            <a:off x="6151121" y="3292099"/>
            <a:ext cx="2660370" cy="204942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a-ES" sz="1600" dirty="0">
              <a:latin typeface="Raleway" panose="020B0604020202020204" charset="0"/>
            </a:endParaRPr>
          </a:p>
          <a:p>
            <a:endParaRPr lang="es-ES_tradnl" sz="1600" dirty="0">
              <a:latin typeface="Raleway" panose="020B0604020202020204" charset="0"/>
            </a:endParaRPr>
          </a:p>
          <a:p>
            <a:r>
              <a:rPr lang="es-ES_tradnl" sz="1600" dirty="0">
                <a:latin typeface="Raleway" panose="020B0604020202020204" charset="0"/>
              </a:rPr>
              <a:t>Análisis y presentación:</a:t>
            </a:r>
          </a:p>
          <a:p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Tratamiento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 err="1">
                <a:latin typeface="Raleway" panose="020B0604020202020204" charset="0"/>
              </a:rPr>
              <a:t>DataViz</a:t>
            </a:r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1600" dirty="0">
                <a:latin typeface="Raleway" panose="020B0604020202020204" charset="0"/>
              </a:rPr>
              <a:t>Reutilización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1600" dirty="0">
              <a:latin typeface="Raleway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_tradnl" sz="1600" dirty="0">
              <a:latin typeface="Raleway" panose="020B0604020202020204" charset="0"/>
            </a:endParaRPr>
          </a:p>
          <a:p>
            <a:endParaRPr lang="ca-ES" sz="1600" dirty="0">
              <a:latin typeface="Raleway" panose="020B0604020202020204" charset="0"/>
            </a:endParaRPr>
          </a:p>
          <a:p>
            <a:endParaRPr lang="ca-ES" sz="1600" dirty="0">
              <a:latin typeface="Raleway" panose="020B0604020202020204" charset="0"/>
            </a:endParaRPr>
          </a:p>
        </p:txBody>
      </p: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8E6FCE52-62D1-4F9E-9E33-2932DFE0550C}"/>
              </a:ext>
            </a:extLst>
          </p:cNvPr>
          <p:cNvSpPr/>
          <p:nvPr/>
        </p:nvSpPr>
        <p:spPr>
          <a:xfrm rot="1763487">
            <a:off x="2614665" y="1577746"/>
            <a:ext cx="1976893" cy="581891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0D99B727-C10B-438C-83EF-E8B1513BA220}"/>
              </a:ext>
            </a:extLst>
          </p:cNvPr>
          <p:cNvSpPr/>
          <p:nvPr/>
        </p:nvSpPr>
        <p:spPr>
          <a:xfrm rot="1197035">
            <a:off x="5229421" y="2370416"/>
            <a:ext cx="1625821" cy="581891"/>
          </a:xfrm>
          <a:prstGeom prst="curvedDown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BFA4FA-5CFF-4E6C-A434-D4738CDD4CF9}"/>
              </a:ext>
            </a:extLst>
          </p:cNvPr>
          <p:cNvSpPr/>
          <p:nvPr/>
        </p:nvSpPr>
        <p:spPr>
          <a:xfrm>
            <a:off x="5377328" y="3893551"/>
            <a:ext cx="695395" cy="628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63842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584450" y="516989"/>
            <a:ext cx="488347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Estrategia: Acceso a la API</a:t>
            </a:r>
          </a:p>
        </p:txBody>
      </p:sp>
      <p:pic>
        <p:nvPicPr>
          <p:cNvPr id="5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BFA4FA-5CFF-4E6C-A434-D4738CDD4CF9}"/>
              </a:ext>
            </a:extLst>
          </p:cNvPr>
          <p:cNvSpPr/>
          <p:nvPr/>
        </p:nvSpPr>
        <p:spPr>
          <a:xfrm>
            <a:off x="584451" y="3323646"/>
            <a:ext cx="690168" cy="628073"/>
          </a:xfrm>
          <a:prstGeom prst="ellipse">
            <a:avLst/>
          </a:prstGeom>
          <a:solidFill>
            <a:srgbClr val="C0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C36CE-F202-45DF-9849-B204E8BC1FDD}"/>
              </a:ext>
            </a:extLst>
          </p:cNvPr>
          <p:cNvSpPr txBox="1"/>
          <p:nvPr/>
        </p:nvSpPr>
        <p:spPr>
          <a:xfrm>
            <a:off x="2025721" y="1562412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u="sng" dirty="0">
                <a:solidFill>
                  <a:srgbClr val="00B0F0"/>
                </a:solidFill>
              </a:rPr>
              <a:t>Mediante </a:t>
            </a:r>
            <a:r>
              <a:rPr lang="es-ES_tradnl" sz="1800" u="sng" dirty="0">
                <a:solidFill>
                  <a:srgbClr val="00B0F0"/>
                </a:solidFill>
              </a:rPr>
              <a:t>programación</a:t>
            </a:r>
            <a:r>
              <a:rPr lang="es-ES_tradnl" sz="1600" dirty="0"/>
              <a:t>: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6B6A9-6B8A-415A-8CA1-131C869D7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823" y="2042208"/>
            <a:ext cx="5115358" cy="9224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DF4BC3-CC2F-498F-AF78-DD528128B347}"/>
              </a:ext>
            </a:extLst>
          </p:cNvPr>
          <p:cNvSpPr txBox="1"/>
          <p:nvPr/>
        </p:nvSpPr>
        <p:spPr>
          <a:xfrm>
            <a:off x="2050649" y="4270962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800" u="sng" dirty="0">
                <a:solidFill>
                  <a:srgbClr val="00B0F0"/>
                </a:solidFill>
              </a:rPr>
              <a:t>Mediante uso de plataformas de integración: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8CB70D-D4F1-439B-850D-B98641017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4823" y="4937257"/>
            <a:ext cx="1858170" cy="977038"/>
          </a:xfrm>
          <a:prstGeom prst="rect">
            <a:avLst/>
          </a:prstGeom>
        </p:spPr>
      </p:pic>
      <p:pic>
        <p:nvPicPr>
          <p:cNvPr id="1026" name="Picture 2" descr="Databricks Unified Analytics Platform logo">
            <a:extLst>
              <a:ext uri="{FF2B5EF4-FFF2-40B4-BE49-F238E27FC236}">
                <a16:creationId xmlns:a16="http://schemas.microsoft.com/office/drawing/2014/main" id="{C197328B-5C10-4CCF-A911-06B668A52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357" y="5487123"/>
            <a:ext cx="190500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pidMiner Studio logo">
            <a:extLst>
              <a:ext uri="{FF2B5EF4-FFF2-40B4-BE49-F238E27FC236}">
                <a16:creationId xmlns:a16="http://schemas.microsoft.com/office/drawing/2014/main" id="{E56D9BFA-2D97-46A7-B7B0-0588D375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7" y="4749501"/>
            <a:ext cx="1590860" cy="56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eryx Analytics logo">
            <a:extLst>
              <a:ext uri="{FF2B5EF4-FFF2-40B4-BE49-F238E27FC236}">
                <a16:creationId xmlns:a16="http://schemas.microsoft.com/office/drawing/2014/main" id="{EFE08364-D98E-4382-A944-1DE5055F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61" y="5314256"/>
            <a:ext cx="673822" cy="6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1CCD3D-9B1C-484A-B9FB-71ACC03F581F}"/>
              </a:ext>
            </a:extLst>
          </p:cNvPr>
          <p:cNvCxnSpPr>
            <a:stCxn id="12" idx="1"/>
          </p:cNvCxnSpPr>
          <p:nvPr/>
        </p:nvCxnSpPr>
        <p:spPr>
          <a:xfrm flipH="1">
            <a:off x="1151373" y="1747078"/>
            <a:ext cx="874348" cy="157656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BD83BA-5252-480F-A8AD-758CB69FDA9A}"/>
              </a:ext>
            </a:extLst>
          </p:cNvPr>
          <p:cNvCxnSpPr>
            <a:stCxn id="15" idx="1"/>
            <a:endCxn id="10" idx="5"/>
          </p:cNvCxnSpPr>
          <p:nvPr/>
        </p:nvCxnSpPr>
        <p:spPr>
          <a:xfrm flipH="1" flipV="1">
            <a:off x="1173546" y="3859740"/>
            <a:ext cx="877103" cy="59588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02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6"/>
          <p:cNvSpPr txBox="1">
            <a:spLocks/>
          </p:cNvSpPr>
          <p:nvPr/>
        </p:nvSpPr>
        <p:spPr>
          <a:xfrm>
            <a:off x="504837" y="194928"/>
            <a:ext cx="9071099" cy="995401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3400">
                <a:solidFill>
                  <a:schemeClr val="dk1"/>
                </a:solidFill>
              </a:defRPr>
            </a:lvl9pPr>
          </a:lstStyle>
          <a:p>
            <a:pPr>
              <a:buSzPct val="25000"/>
              <a:buFont typeface="Raleway"/>
              <a:buNone/>
            </a:pPr>
            <a:r>
              <a:rPr lang="en-US" sz="2300" b="1" dirty="0">
                <a:solidFill>
                  <a:srgbClr val="00A9E0"/>
                </a:solidFill>
                <a:latin typeface="Raleway"/>
                <a:ea typeface="Raleway"/>
                <a:cs typeface="Raleway"/>
                <a:sym typeface="Raleway"/>
              </a:rPr>
              <a:t>OBJETIVO DE LA SESIÓN</a:t>
            </a:r>
          </a:p>
        </p:txBody>
      </p:sp>
      <p:pic>
        <p:nvPicPr>
          <p:cNvPr id="7" name="Shape 68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69"/>
          <p:cNvSpPr txBox="1"/>
          <p:nvPr/>
        </p:nvSpPr>
        <p:spPr>
          <a:xfrm>
            <a:off x="504837" y="1851784"/>
            <a:ext cx="9365100" cy="39450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111" marR="0" lvl="0" indent="-3936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300" b="0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 final de la sesión seréis capaces de:</a:t>
            </a:r>
          </a:p>
          <a:p>
            <a:pPr marL="1028587" lvl="0" indent="-469787">
              <a:lnSpc>
                <a:spcPct val="200000"/>
              </a:lnSpc>
              <a:buClr>
                <a:srgbClr val="00A9E0"/>
              </a:buClr>
              <a:buSzPct val="100000"/>
              <a:buFont typeface="Arial"/>
              <a:buAutoNum type="arabicPeriod"/>
            </a:pPr>
            <a:r>
              <a:rPr lang="es-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Conocer que es una plataforma para publicación y gestión de Open Data</a:t>
            </a:r>
          </a:p>
          <a:p>
            <a:pPr marL="1028587" marR="0" lvl="0" indent="-46978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ct val="100000"/>
              <a:buFont typeface="Arial"/>
              <a:buAutoNum type="arabicPeriod"/>
            </a:pPr>
            <a:r>
              <a:rPr lang="es-ES" sz="2000" b="1" i="0" u="none" strike="noStrike" cap="none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Conocer el concepto de API</a:t>
            </a:r>
          </a:p>
          <a:p>
            <a:pPr marL="1028587" lvl="0" indent="-469787">
              <a:lnSpc>
                <a:spcPct val="200000"/>
              </a:lnSpc>
              <a:buClr>
                <a:srgbClr val="00A9E0"/>
              </a:buClr>
              <a:buSzPct val="100000"/>
              <a:buFont typeface="Arial"/>
              <a:buAutoNum type="arabicPeriod"/>
            </a:pPr>
            <a:r>
              <a:rPr lang="es-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Conocer principales capacidades de las APIS de SOCRATA, </a:t>
            </a:r>
            <a:r>
              <a:rPr lang="es-ES" sz="20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OpenDataSoft</a:t>
            </a:r>
            <a:r>
              <a:rPr lang="es-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y CKAN</a:t>
            </a:r>
          </a:p>
          <a:p>
            <a:pPr marL="1028587" lvl="0" indent="-469787">
              <a:lnSpc>
                <a:spcPct val="200000"/>
              </a:lnSpc>
              <a:buClr>
                <a:srgbClr val="00A9E0"/>
              </a:buClr>
              <a:buSzPct val="100000"/>
              <a:buFont typeface="Arial"/>
              <a:buAutoNum type="arabicPeriod"/>
            </a:pPr>
            <a:r>
              <a:rPr lang="es-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Conocer como poder empezar a utilizar algunas herramientas API de CKAN</a:t>
            </a:r>
          </a:p>
          <a:p>
            <a:pPr marL="5588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A9E0"/>
              </a:buClr>
              <a:buSzPct val="100000"/>
            </a:pPr>
            <a:endParaRPr lang="es-ES" sz="20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ES" sz="1900" b="0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" name="Shape 70"/>
          <p:cNvSpPr txBox="1"/>
          <p:nvPr/>
        </p:nvSpPr>
        <p:spPr>
          <a:xfrm>
            <a:off x="266501" y="994845"/>
            <a:ext cx="9485100" cy="81150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100" b="1" i="0" u="sng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Introducir a los participantes en el conocimiento de las principals plataformas de publicación de datos abiertas y sus APIs.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s-ES" sz="2100" b="0" i="0" u="sng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Shape 71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429425" y="59633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584450" y="516989"/>
            <a:ext cx="488347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Veremos ejemplos con :</a:t>
            </a:r>
          </a:p>
        </p:txBody>
      </p:sp>
      <p:pic>
        <p:nvPicPr>
          <p:cNvPr id="5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8CB70D-D4F1-439B-850D-B98641017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2801" y="3967438"/>
            <a:ext cx="3495675" cy="18380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351DC5-68DA-42FB-A40B-7ED0A22CAA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2801" y="2043721"/>
            <a:ext cx="3495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/>
        </p:nvSpPr>
        <p:spPr>
          <a:xfrm>
            <a:off x="667529" y="3031590"/>
            <a:ext cx="8703023" cy="52321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Plataformas para publicación y gestión de Open Data</a:t>
            </a:r>
          </a:p>
        </p:txBody>
      </p:sp>
      <p:pic>
        <p:nvPicPr>
          <p:cNvPr id="4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624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584450" y="516989"/>
            <a:ext cx="220178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Contexto</a:t>
            </a: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79" y="1176619"/>
            <a:ext cx="8846062" cy="5206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02" descr="opendata-19.png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6" descr="opendata_Final-2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60" descr="ECD_Blau.png"/>
          <p:cNvPicPr preferRelativeResize="0"/>
          <p:nvPr/>
        </p:nvPicPr>
        <p:blipFill rotWithShape="1">
          <a:blip r:embed="rId6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597" y="692056"/>
            <a:ext cx="8553428" cy="361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1074420" y="4958487"/>
            <a:ext cx="7207421" cy="81819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 dirty="0"/>
              <a:t>Las nuevas Plataformas de publicación </a:t>
            </a:r>
            <a:r>
              <a:rPr lang="es-ES" dirty="0" err="1"/>
              <a:t>OpenData</a:t>
            </a:r>
            <a:r>
              <a:rPr lang="es-ES" dirty="0"/>
              <a:t> equilibran la barra entre los esfuerzos entre  representar/exponer y consumir/reutilizar.</a:t>
            </a:r>
          </a:p>
        </p:txBody>
      </p:sp>
      <p:sp>
        <p:nvSpPr>
          <p:cNvPr id="261" name="Shape 261"/>
          <p:cNvSpPr/>
          <p:nvPr/>
        </p:nvSpPr>
        <p:spPr>
          <a:xfrm>
            <a:off x="2137409" y="6132900"/>
            <a:ext cx="2217419" cy="537209"/>
          </a:xfrm>
          <a:prstGeom prst="cube">
            <a:avLst>
              <a:gd name="adj" fmla="val 25000"/>
            </a:avLst>
          </a:prstGeom>
          <a:solidFill>
            <a:srgbClr val="00B0F0"/>
          </a:solidFill>
          <a:ln w="2540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/>
          <p:nvPr/>
        </p:nvSpPr>
        <p:spPr>
          <a:xfrm>
            <a:off x="4198619" y="6132900"/>
            <a:ext cx="2217419" cy="537209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623250" y="361425"/>
            <a:ext cx="7586400" cy="46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</a:pPr>
            <a:r>
              <a:rPr lang="es-ES" sz="2800" b="1" dirty="0">
                <a:solidFill>
                  <a:srgbClr val="00B0F0"/>
                </a:solidFill>
                <a:latin typeface="Raleway" panose="020B0604020202020204" charset="0"/>
              </a:rPr>
              <a:t>Arquitectura Plataformas de publicación </a:t>
            </a:r>
          </a:p>
        </p:txBody>
      </p:sp>
      <p:sp>
        <p:nvSpPr>
          <p:cNvPr id="269" name="Shape 269"/>
          <p:cNvSpPr/>
          <p:nvPr/>
        </p:nvSpPr>
        <p:spPr>
          <a:xfrm>
            <a:off x="713249" y="1368509"/>
            <a:ext cx="2114550" cy="2731770"/>
          </a:xfrm>
          <a:prstGeom prst="flowChartMagneticDisk">
            <a:avLst/>
          </a:prstGeom>
          <a:solidFill>
            <a:srgbClr val="00B0F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i estructura BBDD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98674" y="4244789"/>
            <a:ext cx="2571538" cy="1696889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/>
            </a:lvl1pPr>
          </a:lstStyle>
          <a:p>
            <a:r>
              <a:rPr lang="es-ES"/>
              <a:t>Un portal de un cliente puede:</a:t>
            </a:r>
          </a:p>
          <a:p>
            <a:endParaRPr/>
          </a:p>
          <a:p>
            <a:r>
              <a:rPr lang="es-ES"/>
              <a:t>Residir en la nube</a:t>
            </a:r>
          </a:p>
          <a:p>
            <a:r>
              <a:rPr lang="es-ES"/>
              <a:t>En servidores proveedor</a:t>
            </a:r>
          </a:p>
          <a:p>
            <a:r>
              <a:rPr lang="es-ES"/>
              <a:t>En servidores cliente</a:t>
            </a:r>
          </a:p>
        </p:txBody>
      </p:sp>
      <p:sp>
        <p:nvSpPr>
          <p:cNvPr id="271" name="Shape 271"/>
          <p:cNvSpPr/>
          <p:nvPr/>
        </p:nvSpPr>
        <p:spPr>
          <a:xfrm>
            <a:off x="3889276" y="951470"/>
            <a:ext cx="2877283" cy="2292661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/>
              <a:t>Estructura Front-End (web)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endParaRPr sz="1600"/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/>
              <a:t>Generación de portales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/>
              <a:t>Herramientas gestión interna de datos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/>
              <a:t>Herramientas visualizaciones de datos.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/>
              <a:t>Plugins, ejemplo para Geodatos</a:t>
            </a:r>
          </a:p>
        </p:txBody>
      </p:sp>
      <p:cxnSp>
        <p:nvCxnSpPr>
          <p:cNvPr id="272" name="Shape 272"/>
          <p:cNvCxnSpPr>
            <a:stCxn id="269" idx="4"/>
            <a:endCxn id="271" idx="1"/>
          </p:cNvCxnSpPr>
          <p:nvPr/>
        </p:nvCxnSpPr>
        <p:spPr>
          <a:xfrm rot="10800000" flipH="1">
            <a:off x="2827799" y="2097795"/>
            <a:ext cx="1061400" cy="6366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73" name="Shape 273"/>
          <p:cNvSpPr/>
          <p:nvPr/>
        </p:nvSpPr>
        <p:spPr>
          <a:xfrm>
            <a:off x="7726678" y="2832718"/>
            <a:ext cx="1828800" cy="1645920"/>
          </a:xfrm>
          <a:prstGeom prst="ellipse">
            <a:avLst/>
          </a:prstGeom>
          <a:solidFill>
            <a:srgbClr val="91A00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</a:p>
        </p:txBody>
      </p:sp>
      <p:sp>
        <p:nvSpPr>
          <p:cNvPr id="274" name="Shape 274"/>
          <p:cNvSpPr/>
          <p:nvPr/>
        </p:nvSpPr>
        <p:spPr>
          <a:xfrm>
            <a:off x="4167773" y="4651953"/>
            <a:ext cx="2320289" cy="1289725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25400" cap="flat" cmpd="sng">
            <a:solidFill>
              <a:srgbClr val="BA7C2E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Portal global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Agregador de portales</a:t>
            </a:r>
          </a:p>
        </p:txBody>
      </p:sp>
      <p:cxnSp>
        <p:nvCxnSpPr>
          <p:cNvPr id="275" name="Shape 275"/>
          <p:cNvCxnSpPr/>
          <p:nvPr/>
        </p:nvCxnSpPr>
        <p:spPr>
          <a:xfrm>
            <a:off x="5327917" y="3348989"/>
            <a:ext cx="0" cy="1302962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76" name="Shape 276"/>
          <p:cNvCxnSpPr>
            <a:stCxn id="273" idx="2"/>
          </p:cNvCxnSpPr>
          <p:nvPr/>
        </p:nvCxnSpPr>
        <p:spPr>
          <a:xfrm rot="10800000">
            <a:off x="6766678" y="2136478"/>
            <a:ext cx="960000" cy="15192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77" name="Shape 277"/>
          <p:cNvCxnSpPr>
            <a:stCxn id="273" idx="2"/>
            <a:endCxn id="274" idx="3"/>
          </p:cNvCxnSpPr>
          <p:nvPr/>
        </p:nvCxnSpPr>
        <p:spPr>
          <a:xfrm flipH="1">
            <a:off x="6487978" y="3655678"/>
            <a:ext cx="1238700" cy="1641000"/>
          </a:xfrm>
          <a:prstGeom prst="straightConnector1">
            <a:avLst/>
          </a:prstGeom>
          <a:noFill/>
          <a:ln w="28575" cap="flat" cmpd="sng">
            <a:solidFill>
              <a:srgbClr val="C7C7C7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3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697287" y="3174936"/>
            <a:ext cx="8061821" cy="1200329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¿Puedo desarrollar nuevos </a:t>
            </a:r>
            <a:r>
              <a:rPr lang="es-ES" sz="4400" b="1" dirty="0" err="1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Plugins</a:t>
            </a: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 para las Plataformas?</a:t>
            </a:r>
          </a:p>
          <a:p>
            <a:pPr algn="ctr">
              <a:buClr>
                <a:schemeClr val="dk1"/>
              </a:buClr>
              <a:buSzPct val="25000"/>
              <a:buFont typeface="Impact"/>
            </a:pPr>
            <a:endParaRPr sz="4400" b="1" dirty="0">
              <a:solidFill>
                <a:srgbClr val="2CACE9"/>
              </a:solidFill>
              <a:latin typeface="Raleway"/>
              <a:ea typeface="Raleway"/>
              <a:cs typeface="Raleway"/>
            </a:endParaRPr>
          </a:p>
          <a:p>
            <a:pPr algn="ctr">
              <a:buClr>
                <a:schemeClr val="dk1"/>
              </a:buClr>
              <a:buSzPct val="25000"/>
              <a:buFont typeface="Impact"/>
            </a:pP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¿Podría crear una API de </a:t>
            </a:r>
            <a:r>
              <a:rPr lang="es-ES" sz="4400" b="1" dirty="0" err="1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APIs</a:t>
            </a: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</a:rPr>
              <a:t>?</a:t>
            </a:r>
          </a:p>
        </p:txBody>
      </p:sp>
      <p:pic>
        <p:nvPicPr>
          <p:cNvPr id="5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/>
          <p:cNvGrpSpPr/>
          <p:nvPr/>
        </p:nvGrpSpPr>
        <p:grpSpPr>
          <a:xfrm>
            <a:off x="7558228" y="257537"/>
            <a:ext cx="2108797" cy="1935676"/>
            <a:chOff x="5799462" y="254202"/>
            <a:chExt cx="4000500" cy="4000500"/>
          </a:xfrm>
        </p:grpSpPr>
        <p:sp>
          <p:nvSpPr>
            <p:cNvPr id="8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525623" y="368321"/>
            <a:ext cx="9424374" cy="28007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Las Plataformas deberían permitir:</a:t>
            </a:r>
          </a:p>
          <a:p>
            <a:endParaRPr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A usuarios no expertos publicar, mantener y gestionar su información de forma rápida y dentro de su flujo diario de trabajo.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Visualizar e interpretar esa información.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Publicar de forma estructurada la información en abierto , acceso a terceros.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Exponer la información en forma de API. Posibilidad de crear nueva aplicaciones.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2352244" y="2187303"/>
            <a:ext cx="5771132" cy="33855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Mejora la gestión interna de un organismo con datos públicos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767365" y="5526149"/>
            <a:ext cx="4057520" cy="33855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 la reutilización de los datos via API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3343210" y="4175562"/>
            <a:ext cx="6445994" cy="338554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 la comprensión y lectura de los datos: tablas, gráficos, mapas</a:t>
            </a:r>
          </a:p>
        </p:txBody>
      </p:sp>
      <p:pic>
        <p:nvPicPr>
          <p:cNvPr id="7" name="Shape 302" descr="opendata-19.png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7294849" y="0"/>
            <a:ext cx="2785773" cy="2785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ctrTitle"/>
          </p:nvPr>
        </p:nvSpPr>
        <p:spPr>
          <a:xfrm>
            <a:off x="580975" y="222800"/>
            <a:ext cx="9071100" cy="751200"/>
          </a:xfrm>
          <a:prstGeom prst="rect">
            <a:avLst/>
          </a:prstGeom>
          <a:noFill/>
          <a:ln>
            <a:noFill/>
          </a:ln>
        </p:spPr>
        <p:txBody>
          <a:bodyPr lIns="0" tIns="24675" rIns="0" bIns="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800" b="1" dirty="0">
                <a:solidFill>
                  <a:srgbClr val="00A9E0"/>
                </a:solidFill>
                <a:latin typeface="Raleway"/>
                <a:ea typeface="Raleway"/>
                <a:cs typeface="Raleway"/>
                <a:sym typeface="Raleway"/>
              </a:rPr>
              <a:t>VAMOS INTRODUCIRNOS EN  3 PLATAFORMAS ...</a:t>
            </a:r>
            <a:r>
              <a:rPr lang="es-ES" sz="2800" b="1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298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5800" y="6759574"/>
            <a:ext cx="1495802" cy="5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29424" y="1148107"/>
            <a:ext cx="7972200" cy="443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2800" b="1" dirty="0">
              <a:solidFill>
                <a:srgbClr val="00B0F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rgbClr val="00A9E0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rPr>
              <a:t>OpenDatasoft</a:t>
            </a:r>
            <a:endParaRPr lang="es-ES" sz="2800" b="1" dirty="0">
              <a:solidFill>
                <a:srgbClr val="00B0F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just" rtl="0">
              <a:lnSpc>
                <a:spcPct val="3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Raleway"/>
              <a:buChar char="●"/>
            </a:pPr>
            <a:r>
              <a:rPr lang="es-ES" sz="2800" b="1" dirty="0" err="1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rPr>
              <a:t>Ckan</a:t>
            </a:r>
            <a:endParaRPr lang="es-ES" sz="2800" b="1" dirty="0">
              <a:solidFill>
                <a:srgbClr val="00B0F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 algn="just" rtl="0">
              <a:lnSpc>
                <a:spcPct val="300000"/>
              </a:lnSpc>
              <a:spcBef>
                <a:spcPts val="0"/>
              </a:spcBef>
              <a:buNone/>
            </a:pPr>
            <a:endParaRPr sz="28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1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29424" y="5963374"/>
            <a:ext cx="1748698" cy="174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upo 6"/>
          <p:cNvGrpSpPr/>
          <p:nvPr/>
        </p:nvGrpSpPr>
        <p:grpSpPr>
          <a:xfrm>
            <a:off x="5664882" y="2473613"/>
            <a:ext cx="2108797" cy="1935676"/>
            <a:chOff x="5799462" y="254202"/>
            <a:chExt cx="4000500" cy="4000500"/>
          </a:xfrm>
        </p:grpSpPr>
        <p:sp>
          <p:nvSpPr>
            <p:cNvPr id="8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2475" y="1333834"/>
            <a:ext cx="3479582" cy="3276989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0" name="Shape 310"/>
          <p:cNvSpPr txBox="1"/>
          <p:nvPr/>
        </p:nvSpPr>
        <p:spPr>
          <a:xfrm>
            <a:off x="825897" y="1763624"/>
            <a:ext cx="4210559" cy="292671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Sede:  Seattle, Washington, USA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Fundada: 2007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Modelo negocio: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Software-as-a-</a:t>
            </a:r>
            <a:r>
              <a:rPr lang="es-ES" sz="18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Service</a:t>
            </a: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bajo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licencia.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API y </a:t>
            </a:r>
            <a:r>
              <a:rPr lang="es-ES" sz="18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SDK’s</a:t>
            </a: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(acceso a datos)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8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OpenSource</a:t>
            </a:r>
            <a:r>
              <a:rPr lang="es-ES" sz="18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474979" y="5316357"/>
            <a:ext cx="9354185" cy="101344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company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that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provides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cloud-based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visualization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analysis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tools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for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opening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Originally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called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Blist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was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founded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in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February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2007.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Socrata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targets non-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technical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Internet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users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who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want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to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view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and share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government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healthcare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energy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education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or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environment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data.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Its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products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are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issued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under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proprietary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closed</a:t>
            </a:r>
            <a:r>
              <a:rPr lang="es-ES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, exclusive </a:t>
            </a:r>
            <a:r>
              <a:rPr lang="es-ES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license</a:t>
            </a:r>
            <a:endParaRPr lang="es-ES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978505" y="6387361"/>
            <a:ext cx="4561477" cy="169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u="none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Fuente: https://en.wikipedia.org/wiki/Socrata</a:t>
            </a:r>
          </a:p>
        </p:txBody>
      </p:sp>
      <p:sp>
        <p:nvSpPr>
          <p:cNvPr id="12" name="Shape 87"/>
          <p:cNvSpPr txBox="1"/>
          <p:nvPr/>
        </p:nvSpPr>
        <p:spPr>
          <a:xfrm>
            <a:off x="-202879" y="20467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dirty="0" err="1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Socrata</a:t>
            </a:r>
            <a:endParaRPr lang="es-ES" sz="6000" b="1" i="0" u="none" strike="noStrike" cap="none" dirty="0">
              <a:solidFill>
                <a:srgbClr val="2CAC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7445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937258" y="258069"/>
            <a:ext cx="499020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SOCRATA : Links</a:t>
            </a:r>
          </a:p>
        </p:txBody>
      </p:sp>
      <p:sp>
        <p:nvSpPr>
          <p:cNvPr id="322" name="Shape 322"/>
          <p:cNvSpPr/>
          <p:nvPr/>
        </p:nvSpPr>
        <p:spPr>
          <a:xfrm>
            <a:off x="1452282" y="5816461"/>
            <a:ext cx="54731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063177" y="3379648"/>
            <a:ext cx="79542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079E80-ABF6-4047-90AC-67E68EB93B71}"/>
              </a:ext>
            </a:extLst>
          </p:cNvPr>
          <p:cNvSpPr/>
          <p:nvPr/>
        </p:nvSpPr>
        <p:spPr>
          <a:xfrm>
            <a:off x="1063177" y="1021416"/>
            <a:ext cx="758048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Corporativos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rgbClr val="0097A7"/>
                </a:solidFill>
                <a:hlinkClick r:id="rId5"/>
              </a:rPr>
              <a:t>https://socrata.com/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rgbClr val="0097A7"/>
                </a:solidFill>
                <a:hlinkClick r:id="rId6"/>
              </a:rPr>
              <a:t>https://socrata.com/solutions/publica-open-data-cloud/</a:t>
            </a:r>
          </a:p>
          <a:p>
            <a:pPr>
              <a:buClr>
                <a:srgbClr val="000000"/>
              </a:buClr>
              <a:buSzPct val="25000"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7"/>
              </a:rPr>
              <a:t>https://socrata.com/blog/socrata-introduces-open-data-network/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7ACE1AE-E36D-4CBC-AEF6-736A0885C633}"/>
              </a:ext>
            </a:extLst>
          </p:cNvPr>
          <p:cNvSpPr/>
          <p:nvPr/>
        </p:nvSpPr>
        <p:spPr>
          <a:xfrm>
            <a:off x="1063176" y="3529839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Portal Global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https://www.</a:t>
            </a:r>
            <a:r>
              <a:rPr lang="es-ES" sz="2400" u="sng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opendatanetwork</a:t>
            </a:r>
            <a:r>
              <a:rPr lang="es-ES" sz="2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.com</a:t>
            </a:r>
            <a:r>
              <a:rPr lang="es-ES" dirty="0">
                <a:hlinkClick r:id="rId8"/>
              </a:rPr>
              <a:t>/</a:t>
            </a:r>
            <a:endParaRPr lang="es-ES" dirty="0"/>
          </a:p>
          <a:p>
            <a:pPr>
              <a:buClr>
                <a:srgbClr val="000000"/>
              </a:buClr>
              <a:buSzPct val="25000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A7E8823-BB57-4096-B9F4-1F6A2C57788A}"/>
              </a:ext>
            </a:extLst>
          </p:cNvPr>
          <p:cNvSpPr/>
          <p:nvPr/>
        </p:nvSpPr>
        <p:spPr>
          <a:xfrm>
            <a:off x="1063176" y="4922432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Código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rgbClr val="0097A7"/>
                </a:solidFill>
                <a:hlinkClick r:id="rId9"/>
              </a:rPr>
              <a:t>https://github.com/socrata</a:t>
            </a:r>
          </a:p>
          <a:p>
            <a:pPr>
              <a:buClr>
                <a:srgbClr val="000000"/>
              </a:buClr>
              <a:buSzPct val="25000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98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343663" y="1913491"/>
            <a:ext cx="9393299" cy="1237200"/>
          </a:xfrm>
          <a:prstGeom prst="rect">
            <a:avLst/>
          </a:prstGeom>
          <a:noFill/>
          <a:ln>
            <a:noFill/>
          </a:ln>
        </p:spPr>
        <p:txBody>
          <a:bodyPr lIns="111950" tIns="111950" rIns="111950" bIns="1119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buClr>
                <a:schemeClr val="dk1"/>
              </a:buClr>
              <a:buSzPct val="25000"/>
              <a:buFont typeface="Impact"/>
              <a:buNone/>
            </a:pPr>
            <a:r>
              <a:rPr lang="es-ES" sz="4400" b="1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1. ¿Qué es una API y para qué sirve?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937258" y="258069"/>
            <a:ext cx="499020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SOCRATA : Portal global</a:t>
            </a:r>
          </a:p>
        </p:txBody>
      </p:sp>
      <p:sp>
        <p:nvSpPr>
          <p:cNvPr id="322" name="Shape 322"/>
          <p:cNvSpPr/>
          <p:nvPr/>
        </p:nvSpPr>
        <p:spPr>
          <a:xfrm>
            <a:off x="2014126" y="5286901"/>
            <a:ext cx="54731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lang="es-ES" sz="2400" u="sng" dirty="0">
                <a:solidFill>
                  <a:schemeClr val="accent5">
                    <a:lumMod val="75000"/>
                  </a:schemeClr>
                </a:solidFill>
              </a:rPr>
              <a:t>opendatanetwork</a:t>
            </a:r>
            <a:r>
              <a:rPr lang="es-ES" sz="2400" b="0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sp>
        <p:nvSpPr>
          <p:cNvPr id="323" name="Shape 323"/>
          <p:cNvSpPr/>
          <p:nvPr/>
        </p:nvSpPr>
        <p:spPr>
          <a:xfrm>
            <a:off x="1176180" y="5779575"/>
            <a:ext cx="79542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</a:rPr>
              <a:t>https://socrata.com/blog/socrata-introduces-open-data-network/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3369" y="1304741"/>
            <a:ext cx="6925568" cy="39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87"/>
          <p:cNvSpPr txBox="1"/>
          <p:nvPr/>
        </p:nvSpPr>
        <p:spPr>
          <a:xfrm>
            <a:off x="-437194" y="157058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7049697" y="204679"/>
            <a:ext cx="3030928" cy="2754128"/>
            <a:chOff x="5799462" y="254202"/>
            <a:chExt cx="4000500" cy="4000500"/>
          </a:xfrm>
        </p:grpSpPr>
        <p:sp>
          <p:nvSpPr>
            <p:cNvPr id="14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Shape 84"/>
          <p:cNvSpPr txBox="1"/>
          <p:nvPr/>
        </p:nvSpPr>
        <p:spPr>
          <a:xfrm>
            <a:off x="694006" y="2448337"/>
            <a:ext cx="6672408" cy="737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Visitamos y buscamos “</a:t>
            </a:r>
            <a:r>
              <a:rPr lang="es-ES" sz="3600" b="1" i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chicago </a:t>
            </a:r>
            <a:r>
              <a:rPr lang="es-ES" sz="3600" b="1" i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crime</a:t>
            </a:r>
            <a:r>
              <a:rPr lang="es-ES" sz="36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lang="es-ES" sz="36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Shape 324"/>
          <p:cNvSpPr/>
          <p:nvPr/>
        </p:nvSpPr>
        <p:spPr>
          <a:xfrm>
            <a:off x="4863670" y="6932435"/>
            <a:ext cx="42836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5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Shape 322">
            <a:extLst>
              <a:ext uri="{FF2B5EF4-FFF2-40B4-BE49-F238E27FC236}">
                <a16:creationId xmlns:a16="http://schemas.microsoft.com/office/drawing/2014/main" id="{829D1A8A-BCEB-464C-B33F-0D6A9CC795D6}"/>
              </a:ext>
            </a:extLst>
          </p:cNvPr>
          <p:cNvSpPr/>
          <p:nvPr/>
        </p:nvSpPr>
        <p:spPr>
          <a:xfrm>
            <a:off x="694006" y="5090877"/>
            <a:ext cx="54731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2400" b="0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https://www.</a:t>
            </a:r>
            <a:r>
              <a:rPr lang="es-ES" sz="2400" u="sng" dirty="0">
                <a:solidFill>
                  <a:schemeClr val="accent5">
                    <a:lumMod val="75000"/>
                  </a:schemeClr>
                </a:solidFill>
              </a:rPr>
              <a:t>opendatanetwork</a:t>
            </a:r>
            <a:r>
              <a:rPr lang="es-ES" sz="2400" b="0" i="0" u="none" strike="noStrike" cap="none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.com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</a:p>
        </p:txBody>
      </p:sp>
      <p:pic>
        <p:nvPicPr>
          <p:cNvPr id="126" name="Shape 324">
            <a:extLst>
              <a:ext uri="{FF2B5EF4-FFF2-40B4-BE49-F238E27FC236}">
                <a16:creationId xmlns:a16="http://schemas.microsoft.com/office/drawing/2014/main" id="{1CEE525A-F959-4955-BB32-D82EF698FD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465" y="3323252"/>
            <a:ext cx="3477672" cy="2596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87"/>
          <p:cNvSpPr txBox="1"/>
          <p:nvPr/>
        </p:nvSpPr>
        <p:spPr>
          <a:xfrm>
            <a:off x="-437194" y="157058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7049697" y="204679"/>
            <a:ext cx="3030928" cy="2754128"/>
            <a:chOff x="5799462" y="254202"/>
            <a:chExt cx="4000500" cy="4000500"/>
          </a:xfrm>
        </p:grpSpPr>
        <p:sp>
          <p:nvSpPr>
            <p:cNvPr id="14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Shape 84"/>
          <p:cNvSpPr txBox="1"/>
          <p:nvPr/>
        </p:nvSpPr>
        <p:spPr>
          <a:xfrm>
            <a:off x="694006" y="2448337"/>
            <a:ext cx="6672408" cy="737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Y ahora miramos esta URL</a:t>
            </a:r>
            <a:endParaRPr lang="es-ES" sz="32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chemeClr val="dk1"/>
              </a:buClr>
            </a:pP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http://api.us.socrata.com/api/catalog/v1?q=chicago%20crime&amp;</a:t>
            </a:r>
            <a:endParaRPr lang="es-ES" sz="20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chemeClr val="dk1"/>
              </a:buClr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Shape 324"/>
          <p:cNvSpPr/>
          <p:nvPr/>
        </p:nvSpPr>
        <p:spPr>
          <a:xfrm>
            <a:off x="4863670" y="6932435"/>
            <a:ext cx="42836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5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Shape 84">
            <a:extLst>
              <a:ext uri="{FF2B5EF4-FFF2-40B4-BE49-F238E27FC236}">
                <a16:creationId xmlns:a16="http://schemas.microsoft.com/office/drawing/2014/main" id="{213EBE38-1B1B-4878-B857-9473FB0F98BB}"/>
              </a:ext>
            </a:extLst>
          </p:cNvPr>
          <p:cNvSpPr txBox="1"/>
          <p:nvPr/>
        </p:nvSpPr>
        <p:spPr>
          <a:xfrm>
            <a:off x="921710" y="5310585"/>
            <a:ext cx="6672408" cy="737436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Observamos valor </a:t>
            </a:r>
            <a:r>
              <a:rPr lang="es-ES" sz="3200" b="1" i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resultSetSize</a:t>
            </a:r>
            <a:endParaRPr lang="es-ES" sz="32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chemeClr val="dk1"/>
              </a:buClr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1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63595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937258" y="258069"/>
            <a:ext cx="410305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SOCRATA  </a:t>
            </a:r>
            <a:r>
              <a:rPr lang="es-ES" dirty="0" err="1"/>
              <a:t>APIs</a:t>
            </a:r>
            <a:r>
              <a:rPr lang="es-ES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DISCOVERY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API  (SODA)</a:t>
            </a:r>
          </a:p>
        </p:txBody>
      </p:sp>
      <p:sp>
        <p:nvSpPr>
          <p:cNvPr id="334" name="Shape 334"/>
          <p:cNvSpPr/>
          <p:nvPr/>
        </p:nvSpPr>
        <p:spPr>
          <a:xfrm>
            <a:off x="811404" y="3186937"/>
            <a:ext cx="8457814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</a:rPr>
              <a:t>https://dev.socrata.com/consumers/getting-started.html</a:t>
            </a:r>
          </a:p>
        </p:txBody>
      </p:sp>
      <p:pic>
        <p:nvPicPr>
          <p:cNvPr id="335" name="Shape 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7258" y="3779836"/>
            <a:ext cx="4270692" cy="2846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7600" y="4434192"/>
            <a:ext cx="5486401" cy="111146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Rectángulo 1"/>
          <p:cNvSpPr/>
          <p:nvPr/>
        </p:nvSpPr>
        <p:spPr>
          <a:xfrm>
            <a:off x="1213184" y="1230060"/>
            <a:ext cx="5335115" cy="4616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400" dirty="0">
                <a:solidFill>
                  <a:schemeClr val="accent5">
                    <a:lumMod val="75000"/>
                  </a:schemeClr>
                </a:solidFill>
              </a:rPr>
              <a:t>http://docs.socratadiscovery.apiary.io/</a:t>
            </a:r>
          </a:p>
        </p:txBody>
      </p:sp>
      <p:pic>
        <p:nvPicPr>
          <p:cNvPr id="12" name="Shape 298" descr="opendata_Final-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01" descr="ECD_Blau.png"/>
          <p:cNvPicPr preferRelativeResize="0"/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640079" y="445322"/>
            <a:ext cx="355540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OPENDATASOFT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473377" y="1531619"/>
            <a:ext cx="2690159" cy="310854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  Paris, Fr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Fundada: 2011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Software-as-a-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bajo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licencia.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y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SDK’s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(acceso a datos)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Gratuito para “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nonprofit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y ONG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78160" y="5152810"/>
            <a:ext cx="9354185" cy="10105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>
                <a:latin typeface="Raleway" panose="020B0604020202020204" charset="0"/>
              </a:rPr>
              <a:t>OpenDataSoft is a private software company specialized in transforming structured data into API and visualizations. Founded in 2011, OpenDataSoft targets non-technical users who wish to share and visualize government, health, energy and environmental data.</a:t>
            </a: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>
                <a:latin typeface="Raleway" panose="020B0604020202020204" charset="0"/>
              </a:rPr>
              <a:t>OpenDataSoft allows restricted and open sharing ecosystems like open data portals.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474165" y="6334103"/>
            <a:ext cx="6216277" cy="3372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https://en.wikipedia.org/wiki/opendatasoft</a:t>
            </a:r>
          </a:p>
        </p:txBody>
      </p:sp>
      <p:sp>
        <p:nvSpPr>
          <p:cNvPr id="354" name="Shape 354" descr="save image"/>
          <p:cNvSpPr/>
          <p:nvPr/>
        </p:nvSpPr>
        <p:spPr>
          <a:xfrm>
            <a:off x="2638397" y="4677269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290" y="1531619"/>
            <a:ext cx="3791100" cy="2443260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937258" y="258069"/>
            <a:ext cx="499020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 err="1"/>
              <a:t>OpenDataSoft</a:t>
            </a:r>
            <a:r>
              <a:rPr lang="es-ES" dirty="0"/>
              <a:t> : Links</a:t>
            </a:r>
          </a:p>
        </p:txBody>
      </p:sp>
      <p:sp>
        <p:nvSpPr>
          <p:cNvPr id="322" name="Shape 322"/>
          <p:cNvSpPr/>
          <p:nvPr/>
        </p:nvSpPr>
        <p:spPr>
          <a:xfrm>
            <a:off x="1452282" y="5816461"/>
            <a:ext cx="54731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063177" y="3379648"/>
            <a:ext cx="79542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079E80-ABF6-4047-90AC-67E68EB93B71}"/>
              </a:ext>
            </a:extLst>
          </p:cNvPr>
          <p:cNvSpPr/>
          <p:nvPr/>
        </p:nvSpPr>
        <p:spPr>
          <a:xfrm>
            <a:off x="1063177" y="1021416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Corporativos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</a:rPr>
              <a:t>https://www.opendatasoft.com/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</a:rPr>
              <a:t>https://www.opendatasoft.com/open-data-solutions/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7ACE1AE-E36D-4CBC-AEF6-736A0885C633}"/>
              </a:ext>
            </a:extLst>
          </p:cNvPr>
          <p:cNvSpPr/>
          <p:nvPr/>
        </p:nvSpPr>
        <p:spPr>
          <a:xfrm>
            <a:off x="1063176" y="3292693"/>
            <a:ext cx="758048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Portal Global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A7E8823-BB57-4096-B9F4-1F6A2C57788A}"/>
              </a:ext>
            </a:extLst>
          </p:cNvPr>
          <p:cNvSpPr/>
          <p:nvPr/>
        </p:nvSpPr>
        <p:spPr>
          <a:xfrm>
            <a:off x="1063176" y="4922432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Código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</a:rPr>
              <a:t>https://github.com/opendatasoft</a:t>
            </a:r>
          </a:p>
          <a:p>
            <a:pPr>
              <a:buClr>
                <a:srgbClr val="000000"/>
              </a:buClr>
              <a:buSzPct val="25000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75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3515358" y="4942082"/>
            <a:ext cx="4253086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87"/>
          <p:cNvSpPr txBox="1"/>
          <p:nvPr/>
        </p:nvSpPr>
        <p:spPr>
          <a:xfrm>
            <a:off x="-437194" y="157058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7049697" y="204679"/>
            <a:ext cx="3030928" cy="2754128"/>
            <a:chOff x="5799462" y="254202"/>
            <a:chExt cx="4000500" cy="4000500"/>
          </a:xfrm>
        </p:grpSpPr>
        <p:sp>
          <p:nvSpPr>
            <p:cNvPr id="15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Shape 84"/>
          <p:cNvSpPr txBox="1"/>
          <p:nvPr/>
        </p:nvSpPr>
        <p:spPr>
          <a:xfrm>
            <a:off x="874851" y="2135696"/>
            <a:ext cx="6672408" cy="9524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Visitamos portal global</a:t>
            </a: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324"/>
          <p:cNvSpPr/>
          <p:nvPr/>
        </p:nvSpPr>
        <p:spPr>
          <a:xfrm>
            <a:off x="5159322" y="6575268"/>
            <a:ext cx="42836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5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Shape 367">
            <a:extLst>
              <a:ext uri="{FF2B5EF4-FFF2-40B4-BE49-F238E27FC236}">
                <a16:creationId xmlns:a16="http://schemas.microsoft.com/office/drawing/2014/main" id="{286EB27A-28F9-4A05-9F71-15F09525D4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437" y="3550398"/>
            <a:ext cx="3030928" cy="24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362">
            <a:extLst>
              <a:ext uri="{FF2B5EF4-FFF2-40B4-BE49-F238E27FC236}">
                <a16:creationId xmlns:a16="http://schemas.microsoft.com/office/drawing/2014/main" id="{E918CB3E-95D1-49D1-B16F-F770548061F5}"/>
              </a:ext>
            </a:extLst>
          </p:cNvPr>
          <p:cNvSpPr/>
          <p:nvPr/>
        </p:nvSpPr>
        <p:spPr>
          <a:xfrm>
            <a:off x="1204856" y="3602095"/>
            <a:ext cx="4862457" cy="8693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000" dirty="0">
                <a:solidFill>
                  <a:srgbClr val="00B0F0"/>
                </a:solidFill>
                <a:latin typeface="Raleway" panose="020B0604020202020204" charset="0"/>
                <a:hlinkClick r:id="rId6"/>
              </a:rPr>
              <a:t>https://public.opendatasoft.com/explore/?sort=modified/</a:t>
            </a:r>
            <a:endParaRPr lang="es-ES" sz="2000" dirty="0">
              <a:solidFill>
                <a:srgbClr val="00B0F0"/>
              </a:solidFill>
              <a:latin typeface="Raleway" panose="020B0604020202020204" charset="0"/>
            </a:endParaRPr>
          </a:p>
          <a:p>
            <a:pPr>
              <a:buClr>
                <a:srgbClr val="000000"/>
              </a:buClr>
              <a:buSzPct val="25000"/>
              <a:buFont typeface="Arial"/>
            </a:pPr>
            <a:endParaRPr lang="es-ES" sz="2000" dirty="0">
              <a:solidFill>
                <a:srgbClr val="00B0F0"/>
              </a:solidFill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937258" y="258069"/>
            <a:ext cx="577551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OPENDATASOFT : API </a:t>
            </a:r>
          </a:p>
        </p:txBody>
      </p:sp>
      <p:sp>
        <p:nvSpPr>
          <p:cNvPr id="373" name="Shape 373"/>
          <p:cNvSpPr/>
          <p:nvPr/>
        </p:nvSpPr>
        <p:spPr>
          <a:xfrm>
            <a:off x="1338133" y="6483150"/>
            <a:ext cx="7343288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00B0F0"/>
                </a:solidFill>
                <a:latin typeface="Raleway" panose="020B0604020202020204" charset="0"/>
              </a:rPr>
              <a:t>https://public.opendatasoft.com/api/v1/console/datasets/1.0/search/</a:t>
            </a:r>
          </a:p>
        </p:txBody>
      </p:sp>
      <p:sp>
        <p:nvSpPr>
          <p:cNvPr id="374" name="Shape 374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62" y="853048"/>
            <a:ext cx="8497197" cy="4854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6608" y="4199757"/>
            <a:ext cx="3308351" cy="1976710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640079" y="445322"/>
            <a:ext cx="143546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CKAN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73377" y="1531619"/>
            <a:ext cx="3161363" cy="267765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 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Cambrigde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UK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Fundación : 2004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negocio: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Fundación Open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International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 </a:t>
            </a:r>
            <a:r>
              <a:rPr lang="es-ES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OpenSource</a:t>
            </a:r>
            <a:r>
              <a:rPr lang="es-E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pero también ofrecen servicio (de pago) de Hosting.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473377" y="4860115"/>
            <a:ext cx="9354185" cy="9382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>
                <a:latin typeface="Raleway" panose="020B0604020202020204" charset="0"/>
              </a:rPr>
              <a:t>Open Knowledge International (OKI) (known as the Open Knowledge Foundation (OKF) until April 2014,</a:t>
            </a:r>
            <a:r>
              <a:rPr lang="es-ES">
                <a:latin typeface="Raleway" panose="020B0604020202020204" charset="0"/>
                <a:hlinkClick r:id="rId3"/>
              </a:rPr>
              <a:t>[2]</a:t>
            </a:r>
            <a:r>
              <a:rPr lang="es-ES">
                <a:latin typeface="Raleway" panose="020B0604020202020204" charset="0"/>
              </a:rPr>
              <a:t> then Open Knowledge until May 2016</a:t>
            </a:r>
            <a:r>
              <a:rPr lang="es-ES">
                <a:latin typeface="Raleway" panose="020B0604020202020204" charset="0"/>
                <a:hlinkClick r:id="rId4"/>
              </a:rPr>
              <a:t>[3]</a:t>
            </a:r>
            <a:r>
              <a:rPr lang="es-ES">
                <a:latin typeface="Raleway" panose="020B0604020202020204" charset="0"/>
              </a:rPr>
              <a:t>) is a global non-profit network that promotes and shares information at no charge, including both content and data.</a:t>
            </a:r>
            <a:r>
              <a:rPr lang="es-ES">
                <a:latin typeface="Raleway" panose="020B0604020202020204" charset="0"/>
                <a:hlinkClick r:id="rId5"/>
              </a:rPr>
              <a:t>[4]</a:t>
            </a:r>
            <a:r>
              <a:rPr lang="es-ES">
                <a:latin typeface="Raleway" panose="020B0604020202020204" charset="0"/>
              </a:rPr>
              <a:t> It was founded by </a:t>
            </a:r>
            <a:r>
              <a:rPr lang="es-ES">
                <a:latin typeface="Raleway" panose="020B0604020202020204" charset="0"/>
                <a:hlinkClick r:id="rId6"/>
              </a:rPr>
              <a:t>Rufus Pollock</a:t>
            </a:r>
            <a:r>
              <a:rPr lang="es-ES">
                <a:latin typeface="Raleway" panose="020B0604020202020204" charset="0"/>
              </a:rPr>
              <a:t> on 24 May 2004</a:t>
            </a:r>
            <a:r>
              <a:rPr lang="es-ES">
                <a:latin typeface="Raleway" panose="020B0604020202020204" charset="0"/>
                <a:hlinkClick r:id="rId7"/>
              </a:rPr>
              <a:t>[5]</a:t>
            </a:r>
            <a:r>
              <a:rPr lang="es-ES">
                <a:latin typeface="Raleway" panose="020B0604020202020204" charset="0"/>
              </a:rPr>
              <a:t> in </a:t>
            </a:r>
            <a:r>
              <a:rPr lang="es-ES">
                <a:latin typeface="Raleway" panose="020B0604020202020204" charset="0"/>
                <a:hlinkClick r:id="rId8"/>
              </a:rPr>
              <a:t>Cambridge</a:t>
            </a:r>
            <a:r>
              <a:rPr lang="es-ES">
                <a:latin typeface="Raleway" panose="020B0604020202020204" charset="0"/>
              </a:rPr>
              <a:t>, UK.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640079" y="5981218"/>
            <a:ext cx="7231860" cy="2919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rgbClr val="000000"/>
              </a:buClr>
              <a:buSzPct val="25000"/>
              <a:buFont typeface="Arial"/>
              <a:defRPr sz="1600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Fuente: https://en.wikipedia.org/wiki/Open_Knowledge_International</a:t>
            </a:r>
          </a:p>
        </p:txBody>
      </p:sp>
      <p:sp>
        <p:nvSpPr>
          <p:cNvPr id="394" name="Shape 394" descr="save image"/>
          <p:cNvSpPr/>
          <p:nvPr/>
        </p:nvSpPr>
        <p:spPr>
          <a:xfrm>
            <a:off x="2638397" y="4677269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51700" y="1203852"/>
            <a:ext cx="4031993" cy="2857540"/>
          </a:xfrm>
          <a:prstGeom prst="rect">
            <a:avLst/>
          </a:prstGeom>
          <a:noFill/>
          <a:ln>
            <a:noFill/>
          </a:ln>
          <a:effectLst>
            <a:outerShdw blurRad="50799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Shape 298" descr="opendata_Final-2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301" descr="ECD_Blau.png"/>
          <p:cNvPicPr preferRelativeResize="0"/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15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937258" y="258069"/>
            <a:ext cx="499020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CKAN : Links</a:t>
            </a:r>
          </a:p>
        </p:txBody>
      </p:sp>
      <p:sp>
        <p:nvSpPr>
          <p:cNvPr id="322" name="Shape 322"/>
          <p:cNvSpPr/>
          <p:nvPr/>
        </p:nvSpPr>
        <p:spPr>
          <a:xfrm>
            <a:off x="1452282" y="5816461"/>
            <a:ext cx="54731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Shape 323"/>
          <p:cNvSpPr/>
          <p:nvPr/>
        </p:nvSpPr>
        <p:spPr>
          <a:xfrm>
            <a:off x="1063177" y="3379648"/>
            <a:ext cx="7954269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6079E80-ABF6-4047-90AC-67E68EB93B71}"/>
              </a:ext>
            </a:extLst>
          </p:cNvPr>
          <p:cNvSpPr/>
          <p:nvPr/>
        </p:nvSpPr>
        <p:spPr>
          <a:xfrm>
            <a:off x="1063177" y="1021416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Corporativos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hlinkClick r:id="rId5"/>
              </a:rPr>
              <a:t>https://ckan.org</a:t>
            </a:r>
            <a:endParaRPr lang="es-ES" sz="24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</a:rPr>
              <a:t>https://www.opendatasoft.com/open-data-solutions/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7ACE1AE-E36D-4CBC-AEF6-736A0885C633}"/>
              </a:ext>
            </a:extLst>
          </p:cNvPr>
          <p:cNvSpPr/>
          <p:nvPr/>
        </p:nvSpPr>
        <p:spPr>
          <a:xfrm>
            <a:off x="1063175" y="3058067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Portales Globales</a:t>
            </a:r>
          </a:p>
          <a:p>
            <a:pPr lvl="0">
              <a:buClr>
                <a:srgbClr val="000000"/>
              </a:buClr>
            </a:pPr>
            <a:r>
              <a:rPr lang="es-ES" sz="23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https://demo.ckan.org/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s-ES" sz="2400" dirty="0">
                <a:solidFill>
                  <a:srgbClr val="00B0F0"/>
                </a:solidFill>
                <a:latin typeface="Raleway" panose="020B0604020202020204" charset="0"/>
                <a:hlinkClick r:id="rId6"/>
              </a:rPr>
              <a:t>https://old.datahub.io/</a:t>
            </a:r>
            <a:endParaRPr lang="es-ES" sz="2400" dirty="0">
              <a:solidFill>
                <a:srgbClr val="00B0F0"/>
              </a:solidFill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dirty="0">
                <a:solidFill>
                  <a:srgbClr val="00B0F0"/>
                </a:solidFill>
                <a:latin typeface="Raleway" panose="020B0604020202020204" charset="0"/>
              </a:rPr>
              <a:t>https://datahub.io/</a:t>
            </a: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A7E8823-BB57-4096-B9F4-1F6A2C57788A}"/>
              </a:ext>
            </a:extLst>
          </p:cNvPr>
          <p:cNvSpPr/>
          <p:nvPr/>
        </p:nvSpPr>
        <p:spPr>
          <a:xfrm>
            <a:off x="1063176" y="4922432"/>
            <a:ext cx="758048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Código</a:t>
            </a:r>
          </a:p>
          <a:p>
            <a:pPr lvl="0">
              <a:buClr>
                <a:srgbClr val="000000"/>
              </a:buClr>
            </a:pPr>
            <a:endParaRPr lang="es-ES" sz="23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hlinkClick r:id="rId7"/>
              </a:rPr>
              <a:t>https://github.com/ckan/ckan</a:t>
            </a:r>
            <a:endParaRPr lang="es-ES" sz="2400" u="sng" dirty="0">
              <a:solidFill>
                <a:schemeClr val="hlink"/>
              </a:solidFill>
            </a:endParaRPr>
          </a:p>
          <a:p>
            <a:pPr>
              <a:buClr>
                <a:srgbClr val="000000"/>
              </a:buClr>
              <a:buSzPct val="25000"/>
            </a:pPr>
            <a:endParaRPr lang="es-E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055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83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87"/>
          <p:cNvSpPr txBox="1"/>
          <p:nvPr/>
        </p:nvSpPr>
        <p:spPr>
          <a:xfrm>
            <a:off x="11891" y="622910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 Inicial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5799462" y="254202"/>
            <a:ext cx="4000500" cy="4000500"/>
            <a:chOff x="5799462" y="254202"/>
            <a:chExt cx="4000500" cy="4000500"/>
          </a:xfrm>
        </p:grpSpPr>
        <p:sp>
          <p:nvSpPr>
            <p:cNvPr id="11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Shape 196"/>
          <p:cNvSpPr/>
          <p:nvPr/>
        </p:nvSpPr>
        <p:spPr>
          <a:xfrm>
            <a:off x="7412536" y="6185082"/>
            <a:ext cx="236914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1800" b="1" i="1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Tiempo: 5 minutos</a:t>
            </a:r>
          </a:p>
        </p:txBody>
      </p:sp>
      <p:sp>
        <p:nvSpPr>
          <p:cNvPr id="7" name="Shape 84"/>
          <p:cNvSpPr txBox="1"/>
          <p:nvPr/>
        </p:nvSpPr>
        <p:spPr>
          <a:xfrm>
            <a:off x="387253" y="2665030"/>
            <a:ext cx="6672408" cy="24932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¿Sabéis que es una API?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¿Habéis utilizado alguna?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3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Explicad vuestras experiencias..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3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(y así nos conocemos)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4419152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 descr="save image"/>
          <p:cNvSpPr/>
          <p:nvPr/>
        </p:nvSpPr>
        <p:spPr>
          <a:xfrm>
            <a:off x="2638397" y="4677269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87"/>
          <p:cNvSpPr txBox="1"/>
          <p:nvPr/>
        </p:nvSpPr>
        <p:spPr>
          <a:xfrm>
            <a:off x="-437194" y="157058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5" name="Grupo 14"/>
          <p:cNvGrpSpPr/>
          <p:nvPr/>
        </p:nvGrpSpPr>
        <p:grpSpPr>
          <a:xfrm>
            <a:off x="7049697" y="204679"/>
            <a:ext cx="3030928" cy="2754128"/>
            <a:chOff x="5799462" y="254202"/>
            <a:chExt cx="4000500" cy="4000500"/>
          </a:xfrm>
        </p:grpSpPr>
        <p:sp>
          <p:nvSpPr>
            <p:cNvPr id="16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Shape 84"/>
          <p:cNvSpPr txBox="1"/>
          <p:nvPr/>
        </p:nvSpPr>
        <p:spPr>
          <a:xfrm>
            <a:off x="876933" y="1028869"/>
            <a:ext cx="6672408" cy="88038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Visitamos Data </a:t>
            </a:r>
            <a:r>
              <a:rPr lang="es-ES" sz="38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Portals</a:t>
            </a: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324"/>
          <p:cNvSpPr/>
          <p:nvPr/>
        </p:nvSpPr>
        <p:spPr>
          <a:xfrm>
            <a:off x="4473599" y="6666035"/>
            <a:ext cx="42836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5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9" name="Shape 409">
            <a:extLst>
              <a:ext uri="{FF2B5EF4-FFF2-40B4-BE49-F238E27FC236}">
                <a16:creationId xmlns:a16="http://schemas.microsoft.com/office/drawing/2014/main" id="{7DF795D7-ABA2-4996-974A-8437957DAC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0151" y="3592457"/>
            <a:ext cx="3030928" cy="19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403">
            <a:extLst>
              <a:ext uri="{FF2B5EF4-FFF2-40B4-BE49-F238E27FC236}">
                <a16:creationId xmlns:a16="http://schemas.microsoft.com/office/drawing/2014/main" id="{01BEA6E9-252F-42FA-A673-D7937B805A41}"/>
              </a:ext>
            </a:extLst>
          </p:cNvPr>
          <p:cNvSpPr/>
          <p:nvPr/>
        </p:nvSpPr>
        <p:spPr>
          <a:xfrm>
            <a:off x="1204856" y="3285358"/>
            <a:ext cx="4701352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800" dirty="0">
                <a:solidFill>
                  <a:srgbClr val="00B0F0"/>
                </a:solidFill>
                <a:latin typeface="Raleway" panose="020B0604020202020204" charset="0"/>
                <a:hlinkClick r:id="rId6"/>
              </a:rPr>
              <a:t>http://dataportals.org/</a:t>
            </a:r>
            <a:endParaRPr lang="es-ES" sz="2800" dirty="0">
              <a:solidFill>
                <a:srgbClr val="00B0F0"/>
              </a:solidFill>
              <a:latin typeface="Raleway" panose="020B0604020202020204" charset="0"/>
            </a:endParaRPr>
          </a:p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2800" dirty="0">
                <a:solidFill>
                  <a:srgbClr val="00B0F0"/>
                </a:solidFill>
                <a:latin typeface="Raleway" panose="020B0604020202020204" charset="0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937258" y="258069"/>
            <a:ext cx="3344286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CKAN : API </a:t>
            </a:r>
          </a:p>
        </p:txBody>
      </p:sp>
      <p:sp>
        <p:nvSpPr>
          <p:cNvPr id="416" name="Shape 416"/>
          <p:cNvSpPr/>
          <p:nvPr/>
        </p:nvSpPr>
        <p:spPr>
          <a:xfrm>
            <a:off x="2482713" y="6700620"/>
            <a:ext cx="528430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SzPct val="25000"/>
              <a:buFont typeface="Arial"/>
            </a:pPr>
            <a:r>
              <a:rPr lang="es-ES" sz="1600" dirty="0">
                <a:solidFill>
                  <a:srgbClr val="00B0F0"/>
                </a:solidFill>
                <a:latin typeface="Raleway" panose="020B0604020202020204" charset="0"/>
              </a:rPr>
              <a:t>http://docs.ckan.org/en/latest/api/index.html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Shape 4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033" y="743052"/>
            <a:ext cx="8983981" cy="564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/>
        </p:nvSpPr>
        <p:spPr>
          <a:xfrm>
            <a:off x="937258" y="258069"/>
            <a:ext cx="560119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dirty="0"/>
              <a:t>CKAN : API NIVELES </a:t>
            </a:r>
          </a:p>
        </p:txBody>
      </p:sp>
      <p:sp>
        <p:nvSpPr>
          <p:cNvPr id="417" name="Shape 417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4"/>
          <p:cNvSpPr txBox="1"/>
          <p:nvPr/>
        </p:nvSpPr>
        <p:spPr>
          <a:xfrm>
            <a:off x="304800" y="805329"/>
            <a:ext cx="6672408" cy="1485587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GLOBAL “API”:</a:t>
            </a: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hlinkClick r:id="rId5"/>
              </a:rPr>
              <a:t>http://dataportals.org/api/data.json/</a:t>
            </a:r>
            <a:endParaRPr lang="es-ES" sz="24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400" b="1" i="0" u="sng" strike="noStrike" cap="none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Shape 84"/>
          <p:cNvSpPr txBox="1"/>
          <p:nvPr/>
        </p:nvSpPr>
        <p:spPr>
          <a:xfrm>
            <a:off x="304797" y="1871252"/>
            <a:ext cx="9613754" cy="236578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0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Domain</a:t>
            </a: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“API”:</a:t>
            </a: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600" b="1" dirty="0">
                <a:latin typeface="Raleway" panose="020B0604020202020204" charset="0"/>
                <a:hlinkClick r:id="rId6"/>
              </a:rPr>
              <a:t>http://demo.ckan.org</a:t>
            </a:r>
            <a:r>
              <a:rPr lang="ca-ES" sz="1600" dirty="0">
                <a:latin typeface="Raleway" panose="020B0604020202020204" charset="0"/>
                <a:hlinkClick r:id="rId6"/>
              </a:rPr>
              <a:t>/api/3/action/package_search?q=museu</a:t>
            </a:r>
            <a:endParaRPr lang="ca-ES" sz="16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600" b="1" dirty="0">
                <a:latin typeface="Raleway" panose="020B0604020202020204" charset="0"/>
                <a:hlinkClick r:id="rId7"/>
              </a:rPr>
              <a:t>http://opendata-ajuntament.barcelona.cat/data</a:t>
            </a:r>
            <a:r>
              <a:rPr lang="ca-ES" sz="1600" dirty="0">
                <a:latin typeface="Raleway" panose="020B0604020202020204" charset="0"/>
                <a:hlinkClick r:id="rId7"/>
              </a:rPr>
              <a:t>/api/3/action/package_search?q=museu</a:t>
            </a:r>
            <a:endParaRPr lang="ca-ES" sz="16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6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ca-ES" sz="1600" b="1" dirty="0">
                <a:latin typeface="Raleway" panose="020B0604020202020204" charset="0"/>
                <a:hlinkClick r:id="rId8"/>
              </a:rPr>
              <a:t>http://demo.ckan.org</a:t>
            </a:r>
            <a:r>
              <a:rPr lang="ca-ES" sz="1600" dirty="0">
                <a:latin typeface="Raleway" panose="020B0604020202020204" charset="0"/>
                <a:hlinkClick r:id="rId8"/>
              </a:rPr>
              <a:t>/api/3/action/resource_search?query=description:Museu</a:t>
            </a:r>
            <a:endParaRPr lang="ca-ES" sz="16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endParaRPr lang="ca-ES" sz="1600" dirty="0">
              <a:latin typeface="Raleway" panose="020B0604020202020204" charset="0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1600" b="1" u="sng" dirty="0">
                <a:solidFill>
                  <a:schemeClr val="hlink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http://opendata-ajuntament.barcelona.cat/data</a:t>
            </a:r>
            <a:r>
              <a:rPr lang="es-ES" sz="1600" u="sng" dirty="0">
                <a:solidFill>
                  <a:schemeClr val="hlink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/api/3/action/resource_search?query=description:barri</a:t>
            </a:r>
            <a:endParaRPr lang="es-ES" sz="1600" i="0" u="sng" strike="noStrike" cap="none" dirty="0">
              <a:solidFill>
                <a:schemeClr val="hlink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Shape 84"/>
          <p:cNvSpPr txBox="1"/>
          <p:nvPr/>
        </p:nvSpPr>
        <p:spPr>
          <a:xfrm>
            <a:off x="304797" y="4339965"/>
            <a:ext cx="9446801" cy="2365784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20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“API”: (</a:t>
            </a:r>
            <a:r>
              <a:rPr lang="es-ES" sz="20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FileStore</a:t>
            </a: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y </a:t>
            </a:r>
            <a:r>
              <a:rPr lang="es-ES" sz="20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DataStore</a:t>
            </a:r>
            <a:r>
              <a:rPr lang="es-ES" sz="20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):</a:t>
            </a: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400" b="1" i="0" u="sng" strike="noStrike" cap="none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" name="Tabla 1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15131"/>
              </p:ext>
            </p:extLst>
          </p:nvPr>
        </p:nvGraphicFramePr>
        <p:xfrm>
          <a:off x="304797" y="4852206"/>
          <a:ext cx="8231627" cy="1402080"/>
        </p:xfrm>
        <a:graphic>
          <a:graphicData uri="http://schemas.openxmlformats.org/drawingml/2006/table">
            <a:tbl>
              <a:tblPr/>
              <a:tblGrid>
                <a:gridCol w="1622675">
                  <a:extLst>
                    <a:ext uri="{9D8B030D-6E8A-4147-A177-3AD203B41FA5}">
                      <a16:colId xmlns:a16="http://schemas.microsoft.com/office/drawing/2014/main" val="2527910659"/>
                    </a:ext>
                  </a:extLst>
                </a:gridCol>
                <a:gridCol w="6608952">
                  <a:extLst>
                    <a:ext uri="{9D8B030D-6E8A-4147-A177-3AD203B41FA5}">
                      <a16:colId xmlns:a16="http://schemas.microsoft.com/office/drawing/2014/main" val="1994920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  <a:latin typeface="Raleway" panose="020B0604020202020204" charset="0"/>
                        </a:rPr>
                        <a:t>Create</a:t>
                      </a:r>
                      <a:endParaRPr lang="es-ES" sz="1600" dirty="0">
                        <a:effectLst/>
                        <a:latin typeface="Raleway" panose="020B0604020202020204" charset="0"/>
                      </a:endParaRP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http://demo.ckan.org/api/action/datastore_create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89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>
                          <a:effectLst/>
                          <a:latin typeface="Raleway" panose="020B0604020202020204" charset="0"/>
                        </a:rPr>
                        <a:t>Update / Insert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http://demo.ckan.org/api/action/datastore_upsert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205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>
                          <a:effectLst/>
                          <a:latin typeface="Raleway" panose="020B0604020202020204" charset="0"/>
                        </a:rPr>
                        <a:t>Query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8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553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600" dirty="0" err="1">
                          <a:effectLst/>
                          <a:latin typeface="Raleway" panose="020B0604020202020204" charset="0"/>
                        </a:rPr>
                        <a:t>Query</a:t>
                      </a:r>
                      <a:r>
                        <a:rPr lang="es-ES" sz="1600" dirty="0">
                          <a:effectLst/>
                          <a:latin typeface="Raleway" panose="020B0604020202020204" charset="0"/>
                        </a:rPr>
                        <a:t> (</a:t>
                      </a:r>
                      <a:r>
                        <a:rPr lang="es-ES" sz="1600" dirty="0" err="1">
                          <a:effectLst/>
                          <a:latin typeface="Raleway" panose="020B0604020202020204" charset="0"/>
                        </a:rPr>
                        <a:t>via</a:t>
                      </a:r>
                      <a:r>
                        <a:rPr lang="es-ES" sz="1600" dirty="0">
                          <a:effectLst/>
                          <a:latin typeface="Raleway" panose="020B0604020202020204" charset="0"/>
                        </a:rPr>
                        <a:t> SQL)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None/>
                      </a:pPr>
                      <a:r>
                        <a:rPr lang="es-ES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http://demo.ckan.org/api/action/datastore_search_sql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398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4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/>
        </p:nvSpPr>
        <p:spPr>
          <a:xfrm>
            <a:off x="1860455" y="3380472"/>
            <a:ext cx="5237331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0000"/>
              </a:buClr>
              <a:buSzPct val="100000"/>
              <a:defRPr sz="2800" b="1">
                <a:solidFill>
                  <a:srgbClr val="00B0F0"/>
                </a:solidFill>
                <a:latin typeface="Raleway" panose="020B0604020202020204" charset="0"/>
              </a:defRPr>
            </a:lvl1pPr>
          </a:lstStyle>
          <a:p>
            <a:r>
              <a:rPr lang="es-ES" sz="3200" dirty="0"/>
              <a:t>Prácticas con CKAN API</a:t>
            </a:r>
          </a:p>
        </p:txBody>
      </p:sp>
      <p:sp>
        <p:nvSpPr>
          <p:cNvPr id="430" name="Shape 430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9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Shape 324"/>
          <p:cNvSpPr/>
          <p:nvPr/>
        </p:nvSpPr>
        <p:spPr>
          <a:xfrm>
            <a:off x="5192712" y="5964247"/>
            <a:ext cx="4701436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1800" b="1" i="0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Activitat</a:t>
            </a:r>
            <a:r>
              <a:rPr lang="en-US" sz="18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individual, t</a:t>
            </a:r>
            <a:r>
              <a:rPr lang="en-US" sz="1800" b="1" i="1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emps: 40 </a:t>
            </a:r>
            <a:r>
              <a:rPr lang="en-US" sz="1800" b="1" i="1" u="none" strike="noStrike" cap="none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minutos</a:t>
            </a:r>
            <a:endParaRPr lang="en-US" sz="1800" b="1" i="1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Actividad(I)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9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Shape 84"/>
          <p:cNvSpPr txBox="1"/>
          <p:nvPr/>
        </p:nvSpPr>
        <p:spPr>
          <a:xfrm>
            <a:off x="830575" y="1244874"/>
            <a:ext cx="6672408" cy="572856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Visitamos y nos registramos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s-ES" sz="32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</a:t>
            </a: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lang="es-ES" sz="32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hlinkClick r:id="rId3"/>
              </a:rPr>
              <a:t>http://demo.ckan.org/</a:t>
            </a:r>
            <a:endParaRPr lang="es-ES" sz="24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400" b="1" i="0" u="sng" strike="noStrike" cap="none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1"/>
              </a:buClr>
              <a:buSzPct val="25000"/>
            </a:pPr>
            <a:r>
              <a:rPr lang="es-ES" sz="3200" b="1" dirty="0">
                <a:solidFill>
                  <a:schemeClr val="dk2"/>
                </a:solidFill>
                <a:latin typeface="Raleway"/>
                <a:sym typeface="Raleway"/>
              </a:rPr>
              <a:t>Descargamos archivo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2400" b="1" i="0" u="sng" strike="noStrike" cap="none" dirty="0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3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https://raw.githubusercontent.com/opendatabcn/datasets/master/samples/museusexposicions-2015.csv</a:t>
            </a: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Cargamos este archivo en nuestro proyecto de CKAN</a:t>
            </a: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Shape 298" descr="opendata_Final-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301" descr="ECD_Blau.png"/>
          <p:cNvPicPr preferRelativeResize="0"/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780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Actividad(II)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9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Shape 84"/>
          <p:cNvSpPr txBox="1"/>
          <p:nvPr/>
        </p:nvSpPr>
        <p:spPr>
          <a:xfrm>
            <a:off x="830575" y="1244874"/>
            <a:ext cx="6672408" cy="5728560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ct val="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Creamos cuenta en 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http://demo.ckan.org</a:t>
            </a:r>
            <a:endParaRPr lang="es-ES" sz="20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ct val="25000"/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My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Organization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Create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One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”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opendata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{siglas}”</a:t>
            </a:r>
            <a:endParaRPr lang="es-ES" sz="20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ct val="25000"/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Title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“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museus_opendata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{siglas}”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ct val="25000"/>
              <a:buFont typeface="Wingdings" panose="05000000000000000000" pitchFamily="2" charset="2"/>
              <a:buChar char="ü"/>
            </a:pP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Upload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Name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 :”</a:t>
            </a:r>
            <a:r>
              <a:rPr lang="es-ES" sz="2000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Museus</a:t>
            </a: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 2015”</a:t>
            </a:r>
          </a:p>
          <a:p>
            <a:pPr marL="342900" lvl="0" indent="-342900">
              <a:lnSpc>
                <a:spcPct val="150000"/>
              </a:lnSpc>
              <a:buClr>
                <a:srgbClr val="000000"/>
              </a:buClr>
              <a:buSzPct val="25000"/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Explore </a:t>
            </a:r>
            <a:r>
              <a:rPr lang="es-ES" sz="2000">
                <a:solidFill>
                  <a:schemeClr val="dk2"/>
                </a:solidFill>
                <a:latin typeface="Raleway"/>
                <a:ea typeface="Raleway"/>
                <a:cs typeface="Raleway"/>
                <a:sym typeface="Wingdings" panose="05000000000000000000" pitchFamily="2" charset="2"/>
              </a:rPr>
              <a:t>Data API</a:t>
            </a:r>
            <a:endParaRPr lang="es-ES" sz="20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575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 descr="save image"/>
          <p:cNvSpPr/>
          <p:nvPr/>
        </p:nvSpPr>
        <p:spPr>
          <a:xfrm>
            <a:off x="4887912" y="36274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 descr="save image"/>
          <p:cNvSpPr/>
          <p:nvPr/>
        </p:nvSpPr>
        <p:spPr>
          <a:xfrm>
            <a:off x="5040312" y="37798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Shape 433" descr="save image"/>
          <p:cNvSpPr/>
          <p:nvPr/>
        </p:nvSpPr>
        <p:spPr>
          <a:xfrm>
            <a:off x="5192712" y="39322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Test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9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Shape 84"/>
          <p:cNvSpPr txBox="1"/>
          <p:nvPr/>
        </p:nvSpPr>
        <p:spPr>
          <a:xfrm>
            <a:off x="696944" y="1805005"/>
            <a:ext cx="6672408" cy="24932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¿Cuál es nuestra API KEY?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¿Cuál es el ID de nuestro </a:t>
            </a:r>
            <a:r>
              <a:rPr lang="es-ES" sz="38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¿Cuáles son los </a:t>
            </a:r>
            <a:r>
              <a:rPr lang="es-ES" sz="38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End</a:t>
            </a: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38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Points</a:t>
            </a: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 la API CKAN?</a:t>
            </a: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9" name="Shape 298" descr="opendata_Final-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301" descr="ECD_Blau.png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6137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dirty="0" err="1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Query</a:t>
            </a:r>
            <a:endParaRPr lang="es-ES" sz="6000" b="1" i="0" u="none" strike="noStrike" cap="none" dirty="0">
              <a:solidFill>
                <a:srgbClr val="2CAC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7476565" y="550143"/>
            <a:ext cx="2352764" cy="2096238"/>
            <a:chOff x="5799462" y="254202"/>
            <a:chExt cx="4000500" cy="4000500"/>
          </a:xfrm>
        </p:grpSpPr>
        <p:sp>
          <p:nvSpPr>
            <p:cNvPr id="5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41063" y="2146360"/>
            <a:ext cx="8523495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Query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example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first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5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results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187794"/>
                </a:solidFill>
                <a:effectLst/>
                <a:latin typeface="Raleway" panose="020B0604020202020204" charset="0"/>
                <a:hlinkClick r:id="rId2"/>
              </a:rPr>
              <a:t>http://demo.ckan.org/api/action/datastore_search?resource_id=71e8b80f-5273-4016-8212-0371c0532c7c&amp;limit=5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Raleway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Query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example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results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containing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'jones')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187794"/>
                </a:solidFill>
                <a:effectLst/>
                <a:latin typeface="Raleway" panose="020B0604020202020204" charset="0"/>
                <a:hlinkClick r:id="rId3"/>
              </a:rPr>
              <a:t>http://demo.ckan.org/api/action/datastore_search?resource_id=71e8b80f-5273-4016-8212-0371c0532c7c&amp;q=jones</a:t>
            </a:r>
            <a:endParaRPr kumimoji="0" lang="es-ES" altLang="es-ES" sz="2000" b="1" i="0" u="none" strike="noStrike" cap="none" normalizeH="0" baseline="0" dirty="0">
              <a:ln>
                <a:noFill/>
              </a:ln>
              <a:solidFill>
                <a:srgbClr val="444444"/>
              </a:solidFill>
              <a:effectLst/>
              <a:latin typeface="Raleway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Query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example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(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via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 SQL </a:t>
            </a: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statement</a:t>
            </a: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Raleway" panose="020B0604020202020204" charset="0"/>
              </a:rPr>
              <a:t>)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187794"/>
                </a:solidFill>
                <a:effectLst/>
                <a:latin typeface="Raleway" panose="020B0604020202020204" charset="0"/>
              </a:rPr>
              <a:t>http://demo.ckan.org/api/action/datastore_search_sql?sql=SELECT *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rgbClr val="187794"/>
                </a:solidFill>
                <a:effectLst/>
                <a:latin typeface="Raleway" panose="020B0604020202020204" charset="0"/>
              </a:rPr>
              <a:t>from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rgbClr val="187794"/>
                </a:solidFill>
                <a:effectLst/>
                <a:latin typeface="Raleway" panose="020B0604020202020204" charset="0"/>
              </a:rPr>
              <a:t> "71e8b80f-5273-4016-8212-0371c0532c7c" </a:t>
            </a: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053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 descr="save image"/>
          <p:cNvSpPr/>
          <p:nvPr/>
        </p:nvSpPr>
        <p:spPr>
          <a:xfrm>
            <a:off x="5040312" y="5722937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i="0" u="none" strike="noStrike" cap="none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Actividad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15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Shape 84"/>
          <p:cNvSpPr txBox="1"/>
          <p:nvPr/>
        </p:nvSpPr>
        <p:spPr>
          <a:xfrm>
            <a:off x="718481" y="1927206"/>
            <a:ext cx="7496983" cy="24932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Vamos Practicar!!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endParaRPr lang="es-ES" sz="38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s-ES" sz="38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Descargamos proyecto</a:t>
            </a:r>
            <a:endParaRPr lang="es-ES" sz="38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s-ES" sz="2400" u="sng" dirty="0">
                <a:solidFill>
                  <a:schemeClr val="hlink"/>
                </a:solidFill>
                <a:hlinkClick r:id="rId3"/>
              </a:rPr>
              <a:t>https://github.com/opendatabcn/2.8.automatizada</a:t>
            </a:r>
            <a:endParaRPr lang="es-ES" sz="2400" u="sng" dirty="0">
              <a:solidFill>
                <a:schemeClr val="hlink"/>
              </a:solidFill>
            </a:endParaRPr>
          </a:p>
          <a:p>
            <a:pPr lvl="0">
              <a:buClr>
                <a:srgbClr val="000000"/>
              </a:buClr>
              <a:buSzPct val="25000"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s-ES" sz="23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5" name="Shape 298" descr="opendata_Final-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98" y="7035334"/>
            <a:ext cx="1242303" cy="376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301" descr="ECD_Blau.png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106694" y="6559086"/>
            <a:ext cx="1098162" cy="952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7"/>
          <p:cNvSpPr txBox="1"/>
          <p:nvPr/>
        </p:nvSpPr>
        <p:spPr>
          <a:xfrm>
            <a:off x="0" y="200089"/>
            <a:ext cx="6164051" cy="11798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ACE9"/>
              </a:buClr>
              <a:buSzPct val="25000"/>
              <a:buFont typeface="Impact"/>
              <a:buNone/>
            </a:pPr>
            <a:r>
              <a:rPr lang="es-ES" sz="6000" b="1" dirty="0">
                <a:solidFill>
                  <a:srgbClr val="2CACE9"/>
                </a:solidFill>
                <a:latin typeface="Raleway"/>
                <a:ea typeface="Raleway"/>
                <a:cs typeface="Raleway"/>
                <a:sym typeface="Raleway"/>
              </a:rPr>
              <a:t>Conclusiones</a:t>
            </a:r>
            <a:endParaRPr lang="es-ES" sz="6000" b="1" i="0" u="none" strike="noStrike" cap="none" dirty="0">
              <a:solidFill>
                <a:srgbClr val="2CACE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798401" y="550143"/>
            <a:ext cx="3030928" cy="2754128"/>
            <a:chOff x="5799462" y="254202"/>
            <a:chExt cx="4000500" cy="4000500"/>
          </a:xfrm>
        </p:grpSpPr>
        <p:sp>
          <p:nvSpPr>
            <p:cNvPr id="4" name="Shape 86"/>
            <p:cNvSpPr/>
            <p:nvPr/>
          </p:nvSpPr>
          <p:spPr>
            <a:xfrm>
              <a:off x="5799462" y="254202"/>
              <a:ext cx="4000500" cy="4000500"/>
            </a:xfrm>
            <a:prstGeom prst="ellipse">
              <a:avLst/>
            </a:prstGeom>
            <a:solidFill>
              <a:srgbClr val="EEEEEE">
                <a:alpha val="60784"/>
              </a:srgbClr>
            </a:solidFill>
            <a:ln>
              <a:noFill/>
            </a:ln>
          </p:spPr>
          <p:txBody>
            <a:bodyPr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Shape 88"/>
            <p:cNvSpPr/>
            <p:nvPr/>
          </p:nvSpPr>
          <p:spPr>
            <a:xfrm>
              <a:off x="8502596" y="818543"/>
              <a:ext cx="9599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40000" y="0"/>
                    <a:pt x="40000" y="0"/>
                    <a:pt x="400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000"/>
                    <a:pt x="40000" y="60000"/>
                    <a:pt x="40000" y="60000"/>
                  </a:cubicBezTo>
                  <a:cubicBezTo>
                    <a:pt x="80000" y="6000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89"/>
            <p:cNvSpPr/>
            <p:nvPr/>
          </p:nvSpPr>
          <p:spPr>
            <a:xfrm>
              <a:off x="8445446" y="802668"/>
              <a:ext cx="53998" cy="1259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352" y="30000"/>
                  </a:moveTo>
                  <a:cubicBezTo>
                    <a:pt x="28235" y="0"/>
                    <a:pt x="0" y="30000"/>
                    <a:pt x="14117" y="60000"/>
                  </a:cubicBezTo>
                  <a:cubicBezTo>
                    <a:pt x="28235" y="30000"/>
                    <a:pt x="28235" y="30000"/>
                    <a:pt x="35294" y="30000"/>
                  </a:cubicBezTo>
                  <a:cubicBezTo>
                    <a:pt x="42352" y="30000"/>
                    <a:pt x="49411" y="30000"/>
                    <a:pt x="63529" y="30000"/>
                  </a:cubicBezTo>
                  <a:cubicBezTo>
                    <a:pt x="70588" y="30000"/>
                    <a:pt x="77647" y="60000"/>
                    <a:pt x="77647" y="60000"/>
                  </a:cubicBezTo>
                  <a:cubicBezTo>
                    <a:pt x="84705" y="60000"/>
                    <a:pt x="84705" y="60000"/>
                    <a:pt x="84705" y="60000"/>
                  </a:cubicBezTo>
                  <a:cubicBezTo>
                    <a:pt x="91764" y="60000"/>
                    <a:pt x="91764" y="90000"/>
                    <a:pt x="98823" y="90000"/>
                  </a:cubicBezTo>
                  <a:cubicBezTo>
                    <a:pt x="105882" y="90000"/>
                    <a:pt x="112941" y="120000"/>
                    <a:pt x="120000" y="120000"/>
                  </a:cubicBezTo>
                  <a:cubicBezTo>
                    <a:pt x="98823" y="60000"/>
                    <a:pt x="70588" y="30000"/>
                    <a:pt x="42352" y="30000"/>
                  </a:cubicBezTo>
                  <a:cubicBezTo>
                    <a:pt x="35294" y="30000"/>
                    <a:pt x="42352" y="30000"/>
                    <a:pt x="42352" y="3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90"/>
            <p:cNvSpPr/>
            <p:nvPr/>
          </p:nvSpPr>
          <p:spPr>
            <a:xfrm>
              <a:off x="8364482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60000" y="0"/>
                    <a:pt x="120000" y="0"/>
                    <a:pt x="120000" y="0"/>
                  </a:cubicBezTo>
                  <a:cubicBezTo>
                    <a:pt x="120000" y="0"/>
                    <a:pt x="60000" y="0"/>
                    <a:pt x="6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91"/>
            <p:cNvSpPr/>
            <p:nvPr/>
          </p:nvSpPr>
          <p:spPr>
            <a:xfrm>
              <a:off x="8329557" y="809018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60000" y="0"/>
                    <a:pt x="6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92"/>
            <p:cNvSpPr/>
            <p:nvPr/>
          </p:nvSpPr>
          <p:spPr>
            <a:xfrm>
              <a:off x="86867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93"/>
            <p:cNvSpPr/>
            <p:nvPr/>
          </p:nvSpPr>
          <p:spPr>
            <a:xfrm>
              <a:off x="8515296" y="82171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94"/>
            <p:cNvSpPr/>
            <p:nvPr/>
          </p:nvSpPr>
          <p:spPr>
            <a:xfrm>
              <a:off x="835495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95"/>
            <p:cNvSpPr/>
            <p:nvPr/>
          </p:nvSpPr>
          <p:spPr>
            <a:xfrm>
              <a:off x="8361307" y="812193"/>
              <a:ext cx="6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6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ubicBezTo>
                    <a:pt x="120000" y="0"/>
                    <a:pt x="120000" y="0"/>
                    <a:pt x="6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96"/>
            <p:cNvSpPr/>
            <p:nvPr/>
          </p:nvSpPr>
          <p:spPr>
            <a:xfrm>
              <a:off x="8429571" y="805843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97"/>
            <p:cNvSpPr/>
            <p:nvPr/>
          </p:nvSpPr>
          <p:spPr>
            <a:xfrm>
              <a:off x="8432746" y="805843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98"/>
            <p:cNvSpPr/>
            <p:nvPr/>
          </p:nvSpPr>
          <p:spPr>
            <a:xfrm>
              <a:off x="8435921" y="805843"/>
              <a:ext cx="95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80000" y="0"/>
                    <a:pt x="40000" y="0"/>
                  </a:cubicBezTo>
                  <a:cubicBezTo>
                    <a:pt x="40000" y="0"/>
                    <a:pt x="0" y="0"/>
                    <a:pt x="0" y="0"/>
                  </a:cubicBezTo>
                  <a:cubicBezTo>
                    <a:pt x="40000" y="0"/>
                    <a:pt x="8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99"/>
            <p:cNvSpPr/>
            <p:nvPr/>
          </p:nvSpPr>
          <p:spPr>
            <a:xfrm>
              <a:off x="8332735" y="815368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00"/>
            <p:cNvSpPr/>
            <p:nvPr/>
          </p:nvSpPr>
          <p:spPr>
            <a:xfrm>
              <a:off x="8307332" y="815370"/>
              <a:ext cx="25500" cy="6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30000" y="120000"/>
                    <a:pt x="75000" y="60000"/>
                    <a:pt x="120000" y="6000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05000" y="60000"/>
                    <a:pt x="30000" y="6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01"/>
            <p:cNvSpPr/>
            <p:nvPr/>
          </p:nvSpPr>
          <p:spPr>
            <a:xfrm>
              <a:off x="8512121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02"/>
            <p:cNvSpPr/>
            <p:nvPr/>
          </p:nvSpPr>
          <p:spPr>
            <a:xfrm>
              <a:off x="8508946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0" y="0"/>
                    <a:pt x="0" y="120000"/>
                  </a:cubicBezTo>
                  <a:cubicBezTo>
                    <a:pt x="120000" y="0"/>
                    <a:pt x="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12000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03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04"/>
            <p:cNvSpPr/>
            <p:nvPr/>
          </p:nvSpPr>
          <p:spPr>
            <a:xfrm>
              <a:off x="848989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05"/>
            <p:cNvSpPr/>
            <p:nvPr/>
          </p:nvSpPr>
          <p:spPr>
            <a:xfrm>
              <a:off x="8486721" y="8582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06"/>
            <p:cNvSpPr/>
            <p:nvPr/>
          </p:nvSpPr>
          <p:spPr>
            <a:xfrm>
              <a:off x="8489896" y="8360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07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08"/>
            <p:cNvSpPr/>
            <p:nvPr/>
          </p:nvSpPr>
          <p:spPr>
            <a:xfrm>
              <a:off x="8489896" y="828066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09"/>
            <p:cNvSpPr/>
            <p:nvPr/>
          </p:nvSpPr>
          <p:spPr>
            <a:xfrm>
              <a:off x="84930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120000" y="120000"/>
                    <a:pt x="120000" y="120000"/>
                  </a:cubicBezTo>
                  <a:cubicBezTo>
                    <a:pt x="120000" y="12000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10"/>
            <p:cNvSpPr/>
            <p:nvPr/>
          </p:nvSpPr>
          <p:spPr>
            <a:xfrm>
              <a:off x="8505771" y="818543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111"/>
            <p:cNvSpPr/>
            <p:nvPr/>
          </p:nvSpPr>
          <p:spPr>
            <a:xfrm>
              <a:off x="8489896" y="83282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112"/>
            <p:cNvSpPr/>
            <p:nvPr/>
          </p:nvSpPr>
          <p:spPr>
            <a:xfrm>
              <a:off x="8483546" y="8645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113"/>
            <p:cNvSpPr/>
            <p:nvPr/>
          </p:nvSpPr>
          <p:spPr>
            <a:xfrm>
              <a:off x="8515296" y="899504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20000" y="120000"/>
                    <a:pt x="120000" y="120000"/>
                    <a:pt x="120000" y="0"/>
                  </a:cubicBezTo>
                  <a:cubicBezTo>
                    <a:pt x="120000" y="120000"/>
                    <a:pt x="0" y="12000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11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115"/>
            <p:cNvSpPr/>
            <p:nvPr/>
          </p:nvSpPr>
          <p:spPr>
            <a:xfrm>
              <a:off x="8518471" y="8995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16"/>
            <p:cNvSpPr/>
            <p:nvPr/>
          </p:nvSpPr>
          <p:spPr>
            <a:xfrm>
              <a:off x="8480371" y="8804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17"/>
            <p:cNvSpPr/>
            <p:nvPr/>
          </p:nvSpPr>
          <p:spPr>
            <a:xfrm>
              <a:off x="8486721" y="8677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118"/>
            <p:cNvSpPr/>
            <p:nvPr/>
          </p:nvSpPr>
          <p:spPr>
            <a:xfrm>
              <a:off x="8483546" y="8868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119"/>
            <p:cNvSpPr/>
            <p:nvPr/>
          </p:nvSpPr>
          <p:spPr>
            <a:xfrm>
              <a:off x="8489896" y="8899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120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121"/>
            <p:cNvSpPr/>
            <p:nvPr/>
          </p:nvSpPr>
          <p:spPr>
            <a:xfrm>
              <a:off x="8499421" y="877282"/>
              <a:ext cx="1500" cy="1500"/>
            </a:xfrm>
            <a:prstGeom prst="ellipse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122"/>
            <p:cNvSpPr/>
            <p:nvPr/>
          </p:nvSpPr>
          <p:spPr>
            <a:xfrm>
              <a:off x="8551807" y="9153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23"/>
            <p:cNvSpPr/>
            <p:nvPr/>
          </p:nvSpPr>
          <p:spPr>
            <a:xfrm>
              <a:off x="8499421" y="877279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124"/>
            <p:cNvSpPr/>
            <p:nvPr/>
          </p:nvSpPr>
          <p:spPr>
            <a:xfrm>
              <a:off x="8493071" y="83600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125"/>
            <p:cNvSpPr/>
            <p:nvPr/>
          </p:nvSpPr>
          <p:spPr>
            <a:xfrm>
              <a:off x="8554982" y="915379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126"/>
            <p:cNvSpPr/>
            <p:nvPr/>
          </p:nvSpPr>
          <p:spPr>
            <a:xfrm>
              <a:off x="8499421" y="83124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127"/>
            <p:cNvSpPr/>
            <p:nvPr/>
          </p:nvSpPr>
          <p:spPr>
            <a:xfrm>
              <a:off x="8502596" y="82806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128"/>
            <p:cNvSpPr/>
            <p:nvPr/>
          </p:nvSpPr>
          <p:spPr>
            <a:xfrm>
              <a:off x="8502596" y="82489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129"/>
            <p:cNvSpPr/>
            <p:nvPr/>
          </p:nvSpPr>
          <p:spPr>
            <a:xfrm>
              <a:off x="8499421" y="867754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130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131"/>
            <p:cNvSpPr/>
            <p:nvPr/>
          </p:nvSpPr>
          <p:spPr>
            <a:xfrm>
              <a:off x="8499421" y="877282"/>
              <a:ext cx="1500" cy="1500"/>
            </a:xfrm>
            <a:prstGeom prst="rect">
              <a:avLst/>
            </a:pr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132"/>
            <p:cNvSpPr/>
            <p:nvPr/>
          </p:nvSpPr>
          <p:spPr>
            <a:xfrm>
              <a:off x="8496246" y="855054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133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134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135"/>
            <p:cNvSpPr/>
            <p:nvPr/>
          </p:nvSpPr>
          <p:spPr>
            <a:xfrm>
              <a:off x="8508946" y="82489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136"/>
            <p:cNvSpPr/>
            <p:nvPr/>
          </p:nvSpPr>
          <p:spPr>
            <a:xfrm>
              <a:off x="8505771" y="824891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12000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137"/>
            <p:cNvSpPr/>
            <p:nvPr/>
          </p:nvSpPr>
          <p:spPr>
            <a:xfrm>
              <a:off x="8505771" y="821716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0" y="0"/>
                    <a:pt x="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138"/>
            <p:cNvSpPr/>
            <p:nvPr/>
          </p:nvSpPr>
          <p:spPr>
            <a:xfrm>
              <a:off x="8496246" y="815370"/>
              <a:ext cx="3299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0" y="0"/>
                    <a:pt x="120000" y="120000"/>
                    <a:pt x="120000" y="12000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139"/>
            <p:cNvSpPr/>
            <p:nvPr/>
          </p:nvSpPr>
          <p:spPr>
            <a:xfrm>
              <a:off x="8496246" y="82171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140"/>
            <p:cNvSpPr/>
            <p:nvPr/>
          </p:nvSpPr>
          <p:spPr>
            <a:xfrm>
              <a:off x="8486721" y="84235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141"/>
            <p:cNvSpPr/>
            <p:nvPr/>
          </p:nvSpPr>
          <p:spPr>
            <a:xfrm>
              <a:off x="8496246" y="8487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142"/>
            <p:cNvSpPr/>
            <p:nvPr/>
          </p:nvSpPr>
          <p:spPr>
            <a:xfrm>
              <a:off x="8486721" y="84870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143"/>
            <p:cNvSpPr/>
            <p:nvPr/>
          </p:nvSpPr>
          <p:spPr>
            <a:xfrm>
              <a:off x="8486721" y="889979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0"/>
                    <a:pt x="120000" y="0"/>
                    <a:pt x="120000" y="0"/>
                  </a:cubicBezTo>
                  <a:cubicBezTo>
                    <a:pt x="12000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144"/>
            <p:cNvSpPr/>
            <p:nvPr/>
          </p:nvSpPr>
          <p:spPr>
            <a:xfrm>
              <a:off x="8505771" y="893157"/>
              <a:ext cx="0" cy="3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120000"/>
                    <a:pt x="0" y="120000"/>
                    <a:pt x="0" y="120000"/>
                  </a:cubicBezTo>
                  <a:cubicBezTo>
                    <a:pt x="0" y="1200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145"/>
            <p:cNvSpPr/>
            <p:nvPr/>
          </p:nvSpPr>
          <p:spPr>
            <a:xfrm>
              <a:off x="8539110" y="924904"/>
              <a:ext cx="3299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370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146"/>
            <p:cNvSpPr/>
            <p:nvPr/>
          </p:nvSpPr>
          <p:spPr>
            <a:xfrm>
              <a:off x="6694252" y="2576550"/>
              <a:ext cx="578526" cy="91408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904" y="28012"/>
                  </a:moveTo>
                  <a:cubicBezTo>
                    <a:pt x="99904" y="28012"/>
                    <a:pt x="100589" y="27231"/>
                    <a:pt x="101686" y="25860"/>
                  </a:cubicBezTo>
                  <a:cubicBezTo>
                    <a:pt x="96038" y="21347"/>
                    <a:pt x="89540" y="17234"/>
                    <a:pt x="82330" y="13607"/>
                  </a:cubicBezTo>
                  <a:cubicBezTo>
                    <a:pt x="72515" y="8625"/>
                    <a:pt x="61823" y="4356"/>
                    <a:pt x="51295" y="0"/>
                  </a:cubicBezTo>
                  <a:cubicBezTo>
                    <a:pt x="20891" y="33601"/>
                    <a:pt x="0" y="88845"/>
                    <a:pt x="120000" y="120000"/>
                  </a:cubicBezTo>
                  <a:lnTo>
                    <a:pt x="115750" y="95666"/>
                  </a:lnTo>
                  <a:cubicBezTo>
                    <a:pt x="115750" y="95701"/>
                    <a:pt x="44276" y="64842"/>
                    <a:pt x="99904" y="28012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147"/>
            <p:cNvSpPr/>
            <p:nvPr/>
          </p:nvSpPr>
          <p:spPr>
            <a:xfrm>
              <a:off x="8048478" y="1436844"/>
              <a:ext cx="63684" cy="22701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106500" y="3498"/>
                    <a:pt x="113500" y="50309"/>
                  </a:cubicBezTo>
                  <a:cubicBezTo>
                    <a:pt x="120000" y="94950"/>
                    <a:pt x="0" y="120000"/>
                    <a:pt x="0" y="120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148"/>
            <p:cNvSpPr/>
            <p:nvPr/>
          </p:nvSpPr>
          <p:spPr>
            <a:xfrm>
              <a:off x="7345414" y="1013345"/>
              <a:ext cx="732181" cy="134797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588" y="8807"/>
                  </a:moveTo>
                  <a:cubicBezTo>
                    <a:pt x="27588" y="8807"/>
                    <a:pt x="11312" y="15990"/>
                    <a:pt x="9297" y="20936"/>
                  </a:cubicBezTo>
                  <a:cubicBezTo>
                    <a:pt x="7281" y="25893"/>
                    <a:pt x="9297" y="37727"/>
                    <a:pt x="9297" y="37727"/>
                  </a:cubicBezTo>
                  <a:cubicBezTo>
                    <a:pt x="9297" y="37727"/>
                    <a:pt x="0" y="35466"/>
                    <a:pt x="173" y="45769"/>
                  </a:cubicBezTo>
                  <a:cubicBezTo>
                    <a:pt x="303" y="51315"/>
                    <a:pt x="2188" y="57356"/>
                    <a:pt x="13870" y="61218"/>
                  </a:cubicBezTo>
                  <a:cubicBezTo>
                    <a:pt x="13870" y="61218"/>
                    <a:pt x="13870" y="65540"/>
                    <a:pt x="16947" y="70485"/>
                  </a:cubicBezTo>
                  <a:cubicBezTo>
                    <a:pt x="20003" y="75443"/>
                    <a:pt x="27285" y="80023"/>
                    <a:pt x="41957" y="82979"/>
                  </a:cubicBezTo>
                  <a:cubicBezTo>
                    <a:pt x="48069" y="84215"/>
                    <a:pt x="40787" y="100394"/>
                    <a:pt x="40787" y="100394"/>
                  </a:cubicBezTo>
                  <a:cubicBezTo>
                    <a:pt x="40787" y="100394"/>
                    <a:pt x="53270" y="119999"/>
                    <a:pt x="68918" y="119941"/>
                  </a:cubicBezTo>
                  <a:cubicBezTo>
                    <a:pt x="78280" y="119905"/>
                    <a:pt x="95965" y="104280"/>
                    <a:pt x="98045" y="98204"/>
                  </a:cubicBezTo>
                  <a:cubicBezTo>
                    <a:pt x="98045" y="98204"/>
                    <a:pt x="87881" y="85404"/>
                    <a:pt x="97677" y="81554"/>
                  </a:cubicBezTo>
                  <a:cubicBezTo>
                    <a:pt x="107451" y="77703"/>
                    <a:pt x="120000" y="72251"/>
                    <a:pt x="116944" y="50185"/>
                  </a:cubicBezTo>
                  <a:cubicBezTo>
                    <a:pt x="113888" y="28118"/>
                    <a:pt x="114928" y="22031"/>
                    <a:pt x="110832" y="17085"/>
                  </a:cubicBezTo>
                  <a:cubicBezTo>
                    <a:pt x="106779" y="12128"/>
                    <a:pt x="84457" y="0"/>
                    <a:pt x="27588" y="8807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149"/>
            <p:cNvSpPr/>
            <p:nvPr/>
          </p:nvSpPr>
          <p:spPr>
            <a:xfrm>
              <a:off x="7642278" y="1937155"/>
              <a:ext cx="271998" cy="1397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4164"/>
                  </a:moveTo>
                  <a:cubicBezTo>
                    <a:pt x="0" y="14164"/>
                    <a:pt x="70423" y="69801"/>
                    <a:pt x="116379" y="0"/>
                  </a:cubicBezTo>
                  <a:cubicBezTo>
                    <a:pt x="116379" y="0"/>
                    <a:pt x="120000" y="98810"/>
                    <a:pt x="74510" y="109461"/>
                  </a:cubicBezTo>
                  <a:cubicBezTo>
                    <a:pt x="29197" y="120000"/>
                    <a:pt x="0" y="14164"/>
                    <a:pt x="0" y="1416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150"/>
            <p:cNvSpPr/>
            <p:nvPr/>
          </p:nvSpPr>
          <p:spPr>
            <a:xfrm>
              <a:off x="7217396" y="546941"/>
              <a:ext cx="1149337" cy="9729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3863" y="79026"/>
                  </a:moveTo>
                  <a:cubicBezTo>
                    <a:pt x="33863" y="79026"/>
                    <a:pt x="37067" y="65227"/>
                    <a:pt x="46804" y="72812"/>
                  </a:cubicBezTo>
                  <a:cubicBezTo>
                    <a:pt x="56554" y="80413"/>
                    <a:pt x="55187" y="106934"/>
                    <a:pt x="88194" y="106184"/>
                  </a:cubicBezTo>
                  <a:cubicBezTo>
                    <a:pt x="116616" y="105548"/>
                    <a:pt x="120000" y="78162"/>
                    <a:pt x="120000" y="78162"/>
                  </a:cubicBezTo>
                  <a:cubicBezTo>
                    <a:pt x="120000" y="78162"/>
                    <a:pt x="110539" y="92744"/>
                    <a:pt x="102819" y="86725"/>
                  </a:cubicBezTo>
                  <a:cubicBezTo>
                    <a:pt x="95099" y="80690"/>
                    <a:pt x="99380" y="59372"/>
                    <a:pt x="98096" y="47677"/>
                  </a:cubicBezTo>
                  <a:cubicBezTo>
                    <a:pt x="96812" y="35998"/>
                    <a:pt x="42136" y="0"/>
                    <a:pt x="16020" y="56289"/>
                  </a:cubicBezTo>
                  <a:cubicBezTo>
                    <a:pt x="16020" y="56289"/>
                    <a:pt x="15592" y="66972"/>
                    <a:pt x="18589" y="71523"/>
                  </a:cubicBezTo>
                  <a:lnTo>
                    <a:pt x="13368" y="74068"/>
                  </a:lnTo>
                  <a:cubicBezTo>
                    <a:pt x="13368" y="74068"/>
                    <a:pt x="0" y="87182"/>
                    <a:pt x="13368" y="120000"/>
                  </a:cubicBezTo>
                  <a:cubicBezTo>
                    <a:pt x="13368" y="120000"/>
                    <a:pt x="15702" y="108305"/>
                    <a:pt x="19210" y="111583"/>
                  </a:cubicBezTo>
                  <a:cubicBezTo>
                    <a:pt x="22373" y="114519"/>
                    <a:pt x="22911" y="116688"/>
                    <a:pt x="22911" y="116688"/>
                  </a:cubicBezTo>
                  <a:cubicBezTo>
                    <a:pt x="22911" y="116688"/>
                    <a:pt x="18630" y="100948"/>
                    <a:pt x="21199" y="90313"/>
                  </a:cubicBezTo>
                  <a:cubicBezTo>
                    <a:pt x="23740" y="79679"/>
                    <a:pt x="33863" y="79026"/>
                    <a:pt x="33863" y="79026"/>
                  </a:cubicBezTo>
                  <a:close/>
                </a:path>
              </a:pathLst>
            </a:custGeom>
            <a:solidFill>
              <a:srgbClr val="8D380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151"/>
            <p:cNvSpPr/>
            <p:nvPr/>
          </p:nvSpPr>
          <p:spPr>
            <a:xfrm>
              <a:off x="7499728" y="1546869"/>
              <a:ext cx="86438" cy="580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94" y="10958"/>
                  </a:moveTo>
                  <a:cubicBezTo>
                    <a:pt x="106605" y="0"/>
                    <a:pt x="93577" y="3835"/>
                    <a:pt x="85871" y="10136"/>
                  </a:cubicBezTo>
                  <a:cubicBezTo>
                    <a:pt x="58899" y="30958"/>
                    <a:pt x="33027" y="57260"/>
                    <a:pt x="8807" y="83561"/>
                  </a:cubicBezTo>
                  <a:cubicBezTo>
                    <a:pt x="3486" y="89041"/>
                    <a:pt x="0" y="101369"/>
                    <a:pt x="4587" y="109041"/>
                  </a:cubicBezTo>
                  <a:cubicBezTo>
                    <a:pt x="10825" y="120000"/>
                    <a:pt x="24220" y="115890"/>
                    <a:pt x="31559" y="109863"/>
                  </a:cubicBezTo>
                  <a:cubicBezTo>
                    <a:pt x="56330" y="87397"/>
                    <a:pt x="80733" y="64109"/>
                    <a:pt x="104954" y="41095"/>
                  </a:cubicBezTo>
                  <a:cubicBezTo>
                    <a:pt x="110825" y="35616"/>
                    <a:pt x="120000" y="22465"/>
                    <a:pt x="113394" y="1095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152"/>
            <p:cNvSpPr/>
            <p:nvPr/>
          </p:nvSpPr>
          <p:spPr>
            <a:xfrm>
              <a:off x="7534328" y="1571782"/>
              <a:ext cx="95461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1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4055" y="33130"/>
                    <a:pt x="39724" y="59739"/>
                    <a:pt x="13572" y="81130"/>
                  </a:cubicBezTo>
                  <a:cubicBezTo>
                    <a:pt x="7944" y="85565"/>
                    <a:pt x="0" y="99391"/>
                    <a:pt x="6124" y="109826"/>
                  </a:cubicBezTo>
                  <a:cubicBezTo>
                    <a:pt x="12082" y="120000"/>
                    <a:pt x="23337" y="115565"/>
                    <a:pt x="30289" y="110608"/>
                  </a:cubicBezTo>
                  <a:cubicBezTo>
                    <a:pt x="56937" y="89217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4041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153"/>
            <p:cNvSpPr/>
            <p:nvPr/>
          </p:nvSpPr>
          <p:spPr>
            <a:xfrm>
              <a:off x="7592457" y="1602920"/>
              <a:ext cx="51913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79" y="10129"/>
                  </a:moveTo>
                  <a:cubicBezTo>
                    <a:pt x="95204" y="0"/>
                    <a:pt x="73469" y="6623"/>
                    <a:pt x="62142" y="19870"/>
                  </a:cubicBezTo>
                  <a:cubicBezTo>
                    <a:pt x="47448" y="37402"/>
                    <a:pt x="31224" y="51818"/>
                    <a:pt x="17448" y="69350"/>
                  </a:cubicBezTo>
                  <a:cubicBezTo>
                    <a:pt x="8571" y="80259"/>
                    <a:pt x="0" y="100129"/>
                    <a:pt x="15612" y="110259"/>
                  </a:cubicBezTo>
                  <a:cubicBezTo>
                    <a:pt x="29387" y="120000"/>
                    <a:pt x="51122" y="113376"/>
                    <a:pt x="62142" y="100129"/>
                  </a:cubicBezTo>
                  <a:cubicBezTo>
                    <a:pt x="78673" y="80259"/>
                    <a:pt x="96734" y="65064"/>
                    <a:pt x="112346" y="44025"/>
                  </a:cubicBezTo>
                  <a:cubicBezTo>
                    <a:pt x="119999" y="33116"/>
                    <a:pt x="119387" y="16753"/>
                    <a:pt x="108979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54"/>
            <p:cNvSpPr/>
            <p:nvPr/>
          </p:nvSpPr>
          <p:spPr>
            <a:xfrm>
              <a:off x="7899007" y="1537179"/>
              <a:ext cx="86438" cy="574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05" y="10709"/>
                  </a:moveTo>
                  <a:cubicBezTo>
                    <a:pt x="106139" y="0"/>
                    <a:pt x="93191" y="3844"/>
                    <a:pt x="85531" y="10160"/>
                  </a:cubicBezTo>
                  <a:cubicBezTo>
                    <a:pt x="58723" y="31029"/>
                    <a:pt x="33009" y="57391"/>
                    <a:pt x="8753" y="83752"/>
                  </a:cubicBezTo>
                  <a:cubicBezTo>
                    <a:pt x="3647" y="88970"/>
                    <a:pt x="0" y="101601"/>
                    <a:pt x="4741" y="109290"/>
                  </a:cubicBezTo>
                  <a:cubicBezTo>
                    <a:pt x="10942" y="120000"/>
                    <a:pt x="24255" y="116155"/>
                    <a:pt x="31550" y="110114"/>
                  </a:cubicBezTo>
                  <a:cubicBezTo>
                    <a:pt x="55623" y="87597"/>
                    <a:pt x="80425" y="64256"/>
                    <a:pt x="104498" y="40915"/>
                  </a:cubicBezTo>
                  <a:cubicBezTo>
                    <a:pt x="110699" y="35697"/>
                    <a:pt x="120000" y="22517"/>
                    <a:pt x="112705" y="1070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55"/>
            <p:cNvSpPr/>
            <p:nvPr/>
          </p:nvSpPr>
          <p:spPr>
            <a:xfrm>
              <a:off x="7933609" y="1562095"/>
              <a:ext cx="96245" cy="609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875" y="10434"/>
                  </a:moveTo>
                  <a:cubicBezTo>
                    <a:pt x="107917" y="0"/>
                    <a:pt x="96165" y="3652"/>
                    <a:pt x="89710" y="9652"/>
                  </a:cubicBezTo>
                  <a:cubicBezTo>
                    <a:pt x="63889" y="33130"/>
                    <a:pt x="39724" y="59739"/>
                    <a:pt x="13406" y="80869"/>
                  </a:cubicBezTo>
                  <a:cubicBezTo>
                    <a:pt x="7944" y="85304"/>
                    <a:pt x="0" y="99391"/>
                    <a:pt x="5958" y="109826"/>
                  </a:cubicBezTo>
                  <a:cubicBezTo>
                    <a:pt x="12082" y="120000"/>
                    <a:pt x="23337" y="115565"/>
                    <a:pt x="30289" y="110347"/>
                  </a:cubicBezTo>
                  <a:cubicBezTo>
                    <a:pt x="56937" y="88956"/>
                    <a:pt x="81268" y="62608"/>
                    <a:pt x="106924" y="39130"/>
                  </a:cubicBezTo>
                  <a:cubicBezTo>
                    <a:pt x="112055" y="33913"/>
                    <a:pt x="120000" y="20608"/>
                    <a:pt x="113875" y="10434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56"/>
            <p:cNvSpPr/>
            <p:nvPr/>
          </p:nvSpPr>
          <p:spPr>
            <a:xfrm>
              <a:off x="7991735" y="1592540"/>
              <a:ext cx="52569" cy="4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151" y="10129"/>
                  </a:moveTo>
                  <a:cubicBezTo>
                    <a:pt x="94177" y="0"/>
                    <a:pt x="72911" y="6623"/>
                    <a:pt x="61670" y="19870"/>
                  </a:cubicBezTo>
                  <a:cubicBezTo>
                    <a:pt x="47088" y="37402"/>
                    <a:pt x="30987" y="51818"/>
                    <a:pt x="17012" y="69350"/>
                  </a:cubicBezTo>
                  <a:cubicBezTo>
                    <a:pt x="8506" y="80259"/>
                    <a:pt x="0" y="100129"/>
                    <a:pt x="15493" y="109870"/>
                  </a:cubicBezTo>
                  <a:cubicBezTo>
                    <a:pt x="29164" y="120000"/>
                    <a:pt x="50430" y="113376"/>
                    <a:pt x="61670" y="100129"/>
                  </a:cubicBezTo>
                  <a:cubicBezTo>
                    <a:pt x="78075" y="80259"/>
                    <a:pt x="96000" y="65064"/>
                    <a:pt x="111493" y="44025"/>
                  </a:cubicBezTo>
                  <a:cubicBezTo>
                    <a:pt x="120000" y="33116"/>
                    <a:pt x="118177" y="16753"/>
                    <a:pt x="108151" y="101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57"/>
            <p:cNvSpPr/>
            <p:nvPr/>
          </p:nvSpPr>
          <p:spPr>
            <a:xfrm>
              <a:off x="7757152" y="1451375"/>
              <a:ext cx="85131" cy="2366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281" y="77808"/>
                  </a:moveTo>
                  <a:cubicBezTo>
                    <a:pt x="109548" y="68149"/>
                    <a:pt x="37884" y="44471"/>
                    <a:pt x="36765" y="7378"/>
                  </a:cubicBezTo>
                  <a:cubicBezTo>
                    <a:pt x="36765" y="0"/>
                    <a:pt x="14743" y="1878"/>
                    <a:pt x="13623" y="7915"/>
                  </a:cubicBezTo>
                  <a:cubicBezTo>
                    <a:pt x="10077" y="29111"/>
                    <a:pt x="21088" y="50508"/>
                    <a:pt x="61586" y="69491"/>
                  </a:cubicBezTo>
                  <a:cubicBezTo>
                    <a:pt x="73716" y="74924"/>
                    <a:pt x="86407" y="83845"/>
                    <a:pt x="77449" y="91961"/>
                  </a:cubicBezTo>
                  <a:cubicBezTo>
                    <a:pt x="67931" y="100480"/>
                    <a:pt x="44230" y="104304"/>
                    <a:pt x="25194" y="108462"/>
                  </a:cubicBezTo>
                  <a:cubicBezTo>
                    <a:pt x="0" y="114164"/>
                    <a:pt x="24821" y="120000"/>
                    <a:pt x="45349" y="116377"/>
                  </a:cubicBezTo>
                  <a:cubicBezTo>
                    <a:pt x="90513" y="108261"/>
                    <a:pt x="120000" y="96523"/>
                    <a:pt x="113281" y="7780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158"/>
            <p:cNvSpPr/>
            <p:nvPr/>
          </p:nvSpPr>
          <p:spPr>
            <a:xfrm>
              <a:off x="7571003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333" y="119999"/>
                    <a:pt x="60000" y="119999"/>
                  </a:cubicBezTo>
                  <a:cubicBezTo>
                    <a:pt x="26666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666" y="0"/>
                    <a:pt x="60000" y="0"/>
                  </a:cubicBezTo>
                  <a:cubicBezTo>
                    <a:pt x="93333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159"/>
            <p:cNvSpPr/>
            <p:nvPr/>
          </p:nvSpPr>
          <p:spPr>
            <a:xfrm>
              <a:off x="7882402" y="1440994"/>
              <a:ext cx="61592" cy="754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70526"/>
                  </a:moveTo>
                  <a:cubicBezTo>
                    <a:pt x="120000" y="97894"/>
                    <a:pt x="93134" y="119999"/>
                    <a:pt x="59872" y="119999"/>
                  </a:cubicBezTo>
                  <a:cubicBezTo>
                    <a:pt x="26865" y="119999"/>
                    <a:pt x="0" y="97894"/>
                    <a:pt x="0" y="70526"/>
                  </a:cubicBezTo>
                  <a:lnTo>
                    <a:pt x="0" y="49263"/>
                  </a:lnTo>
                  <a:cubicBezTo>
                    <a:pt x="0" y="21894"/>
                    <a:pt x="26865" y="0"/>
                    <a:pt x="59872" y="0"/>
                  </a:cubicBezTo>
                  <a:cubicBezTo>
                    <a:pt x="93134" y="0"/>
                    <a:pt x="120000" y="21894"/>
                    <a:pt x="120000" y="49263"/>
                  </a:cubicBezTo>
                  <a:lnTo>
                    <a:pt x="120000" y="70526"/>
                  </a:lnTo>
                  <a:close/>
                </a:path>
              </a:pathLst>
            </a:custGeom>
            <a:solidFill>
              <a:srgbClr val="836C5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60"/>
            <p:cNvSpPr/>
            <p:nvPr/>
          </p:nvSpPr>
          <p:spPr>
            <a:xfrm>
              <a:off x="7412535" y="1406394"/>
              <a:ext cx="676080" cy="2325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868" y="2112"/>
                  </a:moveTo>
                  <a:cubicBezTo>
                    <a:pt x="100852" y="954"/>
                    <a:pt x="85482" y="0"/>
                    <a:pt x="78678" y="1908"/>
                  </a:cubicBezTo>
                  <a:cubicBezTo>
                    <a:pt x="71849" y="3884"/>
                    <a:pt x="70465" y="5178"/>
                    <a:pt x="69409" y="7495"/>
                  </a:cubicBezTo>
                  <a:cubicBezTo>
                    <a:pt x="68353" y="9812"/>
                    <a:pt x="67884" y="13492"/>
                    <a:pt x="65960" y="14446"/>
                  </a:cubicBezTo>
                  <a:cubicBezTo>
                    <a:pt x="64247" y="15195"/>
                    <a:pt x="60657" y="16149"/>
                    <a:pt x="60000" y="16354"/>
                  </a:cubicBezTo>
                  <a:cubicBezTo>
                    <a:pt x="59272" y="16149"/>
                    <a:pt x="55752" y="15195"/>
                    <a:pt x="54039" y="14446"/>
                  </a:cubicBezTo>
                  <a:cubicBezTo>
                    <a:pt x="52115" y="13696"/>
                    <a:pt x="51646" y="10017"/>
                    <a:pt x="50590" y="7495"/>
                  </a:cubicBezTo>
                  <a:cubicBezTo>
                    <a:pt x="49534" y="5178"/>
                    <a:pt x="48150" y="3679"/>
                    <a:pt x="41321" y="1908"/>
                  </a:cubicBezTo>
                  <a:cubicBezTo>
                    <a:pt x="34493" y="0"/>
                    <a:pt x="19147" y="954"/>
                    <a:pt x="12107" y="2112"/>
                  </a:cubicBezTo>
                  <a:cubicBezTo>
                    <a:pt x="5091" y="3270"/>
                    <a:pt x="0" y="9063"/>
                    <a:pt x="0" y="9063"/>
                  </a:cubicBezTo>
                  <a:lnTo>
                    <a:pt x="398" y="34412"/>
                  </a:lnTo>
                  <a:cubicBezTo>
                    <a:pt x="398" y="34412"/>
                    <a:pt x="1267" y="35570"/>
                    <a:pt x="2651" y="36524"/>
                  </a:cubicBezTo>
                  <a:cubicBezTo>
                    <a:pt x="4035" y="37478"/>
                    <a:pt x="7086" y="70187"/>
                    <a:pt x="9268" y="86950"/>
                  </a:cubicBezTo>
                  <a:cubicBezTo>
                    <a:pt x="11450" y="103645"/>
                    <a:pt x="14642" y="109982"/>
                    <a:pt x="19734" y="114412"/>
                  </a:cubicBezTo>
                  <a:cubicBezTo>
                    <a:pt x="29870" y="120000"/>
                    <a:pt x="39608" y="112913"/>
                    <a:pt x="42518" y="109437"/>
                  </a:cubicBezTo>
                  <a:cubicBezTo>
                    <a:pt x="45428" y="106166"/>
                    <a:pt x="47493" y="97103"/>
                    <a:pt x="49464" y="86950"/>
                  </a:cubicBezTo>
                  <a:cubicBezTo>
                    <a:pt x="51458" y="76729"/>
                    <a:pt x="55095" y="50017"/>
                    <a:pt x="56222" y="43270"/>
                  </a:cubicBezTo>
                  <a:cubicBezTo>
                    <a:pt x="57090" y="38296"/>
                    <a:pt x="59014" y="36524"/>
                    <a:pt x="60000" y="35979"/>
                  </a:cubicBezTo>
                  <a:cubicBezTo>
                    <a:pt x="60985" y="36524"/>
                    <a:pt x="62909" y="38296"/>
                    <a:pt x="63777" y="43270"/>
                  </a:cubicBezTo>
                  <a:cubicBezTo>
                    <a:pt x="64904" y="50017"/>
                    <a:pt x="68541" y="76729"/>
                    <a:pt x="70535" y="86950"/>
                  </a:cubicBezTo>
                  <a:cubicBezTo>
                    <a:pt x="72506" y="97103"/>
                    <a:pt x="74571" y="106166"/>
                    <a:pt x="77481" y="109437"/>
                  </a:cubicBezTo>
                  <a:cubicBezTo>
                    <a:pt x="80391" y="112708"/>
                    <a:pt x="90129" y="120000"/>
                    <a:pt x="100265" y="114412"/>
                  </a:cubicBezTo>
                  <a:cubicBezTo>
                    <a:pt x="105287" y="109982"/>
                    <a:pt x="108549" y="103441"/>
                    <a:pt x="110731" y="86950"/>
                  </a:cubicBezTo>
                  <a:cubicBezTo>
                    <a:pt x="112913" y="70187"/>
                    <a:pt x="115964" y="37478"/>
                    <a:pt x="117348" y="36524"/>
                  </a:cubicBezTo>
                  <a:cubicBezTo>
                    <a:pt x="118732" y="35570"/>
                    <a:pt x="119601" y="34412"/>
                    <a:pt x="119601" y="34412"/>
                  </a:cubicBezTo>
                  <a:lnTo>
                    <a:pt x="120000" y="9063"/>
                  </a:lnTo>
                  <a:cubicBezTo>
                    <a:pt x="119929" y="9063"/>
                    <a:pt x="114908" y="3066"/>
                    <a:pt x="107868" y="2112"/>
                  </a:cubicBezTo>
                  <a:moveTo>
                    <a:pt x="50473" y="60988"/>
                  </a:moveTo>
                  <a:cubicBezTo>
                    <a:pt x="48408" y="80749"/>
                    <a:pt x="46296" y="95604"/>
                    <a:pt x="42307" y="101328"/>
                  </a:cubicBezTo>
                  <a:cubicBezTo>
                    <a:pt x="38341" y="107325"/>
                    <a:pt x="23183" y="117546"/>
                    <a:pt x="16167" y="102146"/>
                  </a:cubicBezTo>
                  <a:cubicBezTo>
                    <a:pt x="14759" y="99080"/>
                    <a:pt x="10793" y="86746"/>
                    <a:pt x="10066" y="62691"/>
                  </a:cubicBezTo>
                  <a:cubicBezTo>
                    <a:pt x="9339" y="38637"/>
                    <a:pt x="8541" y="25962"/>
                    <a:pt x="13375" y="19080"/>
                  </a:cubicBezTo>
                  <a:cubicBezTo>
                    <a:pt x="13375" y="19080"/>
                    <a:pt x="23113" y="9267"/>
                    <a:pt x="30856" y="9403"/>
                  </a:cubicBezTo>
                  <a:cubicBezTo>
                    <a:pt x="39679" y="9608"/>
                    <a:pt x="47422" y="13696"/>
                    <a:pt x="49135" y="20579"/>
                  </a:cubicBezTo>
                  <a:cubicBezTo>
                    <a:pt x="50919" y="27529"/>
                    <a:pt x="52983" y="36183"/>
                    <a:pt x="50473" y="60988"/>
                  </a:cubicBezTo>
                  <a:moveTo>
                    <a:pt x="109792" y="62896"/>
                  </a:moveTo>
                  <a:cubicBezTo>
                    <a:pt x="109065" y="86950"/>
                    <a:pt x="105029" y="99216"/>
                    <a:pt x="103715" y="102350"/>
                  </a:cubicBezTo>
                  <a:cubicBezTo>
                    <a:pt x="96746" y="117683"/>
                    <a:pt x="81517" y="107529"/>
                    <a:pt x="77551" y="101533"/>
                  </a:cubicBezTo>
                  <a:cubicBezTo>
                    <a:pt x="73562" y="95604"/>
                    <a:pt x="71450" y="80749"/>
                    <a:pt x="69409" y="61192"/>
                  </a:cubicBezTo>
                  <a:cubicBezTo>
                    <a:pt x="66875" y="36183"/>
                    <a:pt x="69010" y="27734"/>
                    <a:pt x="70723" y="20783"/>
                  </a:cubicBezTo>
                  <a:cubicBezTo>
                    <a:pt x="72459" y="13833"/>
                    <a:pt x="80203" y="9812"/>
                    <a:pt x="89002" y="9608"/>
                  </a:cubicBezTo>
                  <a:cubicBezTo>
                    <a:pt x="96746" y="9608"/>
                    <a:pt x="106484" y="19216"/>
                    <a:pt x="106484" y="19216"/>
                  </a:cubicBezTo>
                  <a:cubicBezTo>
                    <a:pt x="111388" y="25962"/>
                    <a:pt x="110520" y="38841"/>
                    <a:pt x="109792" y="62896"/>
                  </a:cubicBezTo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61"/>
            <p:cNvSpPr/>
            <p:nvPr/>
          </p:nvSpPr>
          <p:spPr>
            <a:xfrm>
              <a:off x="7471359" y="1198798"/>
              <a:ext cx="221391" cy="1549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20000" y="120000"/>
                    <a:pt x="60107" y="0"/>
                    <a:pt x="0" y="111311"/>
                  </a:cubicBezTo>
                  <a:cubicBezTo>
                    <a:pt x="0" y="111311"/>
                    <a:pt x="59892" y="77069"/>
                    <a:pt x="120000" y="12000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62"/>
            <p:cNvSpPr/>
            <p:nvPr/>
          </p:nvSpPr>
          <p:spPr>
            <a:xfrm>
              <a:off x="7827734" y="1298444"/>
              <a:ext cx="192360" cy="1059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26730" y="119999"/>
                    <a:pt x="120000" y="63157"/>
                  </a:cubicBezTo>
                  <a:cubicBezTo>
                    <a:pt x="120000" y="63157"/>
                    <a:pt x="18834" y="13082"/>
                    <a:pt x="0" y="0"/>
                  </a:cubicBezTo>
                  <a:close/>
                </a:path>
              </a:pathLst>
            </a:custGeom>
            <a:solidFill>
              <a:srgbClr val="752B0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163"/>
            <p:cNvSpPr/>
            <p:nvPr/>
          </p:nvSpPr>
          <p:spPr>
            <a:xfrm>
              <a:off x="7536403" y="1681807"/>
              <a:ext cx="458739" cy="150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7473"/>
                  </a:moveTo>
                  <a:cubicBezTo>
                    <a:pt x="120000" y="17473"/>
                    <a:pt x="55896" y="54947"/>
                    <a:pt x="103" y="0"/>
                  </a:cubicBezTo>
                  <a:cubicBezTo>
                    <a:pt x="103" y="0"/>
                    <a:pt x="0" y="44210"/>
                    <a:pt x="8900" y="87052"/>
                  </a:cubicBezTo>
                  <a:cubicBezTo>
                    <a:pt x="8900" y="87052"/>
                    <a:pt x="65489" y="49894"/>
                    <a:pt x="98597" y="119999"/>
                  </a:cubicBezTo>
                  <a:lnTo>
                    <a:pt x="98597" y="119999"/>
                  </a:lnTo>
                  <a:cubicBezTo>
                    <a:pt x="114354" y="76631"/>
                    <a:pt x="120000" y="17473"/>
                    <a:pt x="120000" y="17473"/>
                  </a:cubicBezTo>
                  <a:close/>
                </a:path>
              </a:pathLst>
            </a:custGeom>
            <a:solidFill>
              <a:srgbClr val="A10E2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164"/>
            <p:cNvSpPr/>
            <p:nvPr/>
          </p:nvSpPr>
          <p:spPr>
            <a:xfrm>
              <a:off x="7571006" y="1744089"/>
              <a:ext cx="342485" cy="149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7519"/>
                  </a:moveTo>
                  <a:cubicBezTo>
                    <a:pt x="9776" y="73232"/>
                    <a:pt x="27984" y="107989"/>
                    <a:pt x="61436" y="114579"/>
                  </a:cubicBezTo>
                  <a:cubicBezTo>
                    <a:pt x="87474" y="120000"/>
                    <a:pt x="106563" y="98742"/>
                    <a:pt x="120000" y="70788"/>
                  </a:cubicBezTo>
                  <a:lnTo>
                    <a:pt x="120000" y="70788"/>
                  </a:lnTo>
                  <a:cubicBezTo>
                    <a:pt x="75706" y="0"/>
                    <a:pt x="0" y="37519"/>
                    <a:pt x="0" y="37519"/>
                  </a:cubicBezTo>
                  <a:close/>
                </a:path>
              </a:pathLst>
            </a:custGeom>
            <a:solidFill>
              <a:srgbClr val="890628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165"/>
            <p:cNvSpPr/>
            <p:nvPr/>
          </p:nvSpPr>
          <p:spPr>
            <a:xfrm>
              <a:off x="7537096" y="1681116"/>
              <a:ext cx="458087" cy="16398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6368"/>
                  </a:moveTo>
                  <a:cubicBezTo>
                    <a:pt x="120000" y="16368"/>
                    <a:pt x="63084" y="120000"/>
                    <a:pt x="0" y="290"/>
                  </a:cubicBezTo>
                  <a:cubicBezTo>
                    <a:pt x="0" y="0"/>
                    <a:pt x="43812" y="42615"/>
                    <a:pt x="120000" y="16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166"/>
            <p:cNvSpPr/>
            <p:nvPr/>
          </p:nvSpPr>
          <p:spPr>
            <a:xfrm>
              <a:off x="7187639" y="2099771"/>
              <a:ext cx="1172876" cy="14608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9260" y="0"/>
                  </a:moveTo>
                  <a:cubicBezTo>
                    <a:pt x="39260" y="0"/>
                    <a:pt x="9351" y="9190"/>
                    <a:pt x="0" y="16458"/>
                  </a:cubicBezTo>
                  <a:lnTo>
                    <a:pt x="8322" y="120000"/>
                  </a:lnTo>
                  <a:lnTo>
                    <a:pt x="114085" y="120000"/>
                  </a:lnTo>
                  <a:cubicBezTo>
                    <a:pt x="114085" y="120000"/>
                    <a:pt x="115425" y="32102"/>
                    <a:pt x="120000" y="17686"/>
                  </a:cubicBezTo>
                  <a:cubicBezTo>
                    <a:pt x="120000" y="17686"/>
                    <a:pt x="106453" y="9016"/>
                    <a:pt x="78912" y="554"/>
                  </a:cubicBezTo>
                  <a:lnTo>
                    <a:pt x="58775" y="19554"/>
                  </a:lnTo>
                  <a:lnTo>
                    <a:pt x="39260" y="0"/>
                  </a:lnTo>
                  <a:close/>
                </a:path>
              </a:pathLst>
            </a:custGeom>
            <a:solidFill>
              <a:srgbClr val="2CACE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167"/>
            <p:cNvSpPr/>
            <p:nvPr/>
          </p:nvSpPr>
          <p:spPr>
            <a:xfrm>
              <a:off x="7541246" y="2088700"/>
              <a:ext cx="456648" cy="3315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709"/>
                  </a:moveTo>
                  <a:lnTo>
                    <a:pt x="60000" y="120000"/>
                  </a:lnTo>
                  <a:lnTo>
                    <a:pt x="120000" y="10822"/>
                  </a:lnTo>
                  <a:lnTo>
                    <a:pt x="105894" y="2729"/>
                  </a:lnTo>
                  <a:lnTo>
                    <a:pt x="61181" y="76759"/>
                  </a:lnTo>
                  <a:lnTo>
                    <a:pt x="14904" y="0"/>
                  </a:lnTo>
                  <a:lnTo>
                    <a:pt x="0" y="7709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168"/>
            <p:cNvSpPr/>
            <p:nvPr/>
          </p:nvSpPr>
          <p:spPr>
            <a:xfrm>
              <a:off x="7931531" y="2526730"/>
              <a:ext cx="243623" cy="27958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90226"/>
                  </a:moveTo>
                  <a:cubicBezTo>
                    <a:pt x="120000" y="99697"/>
                    <a:pt x="111159" y="120000"/>
                    <a:pt x="100498" y="120000"/>
                  </a:cubicBezTo>
                  <a:lnTo>
                    <a:pt x="19436" y="120000"/>
                  </a:lnTo>
                  <a:cubicBezTo>
                    <a:pt x="8645" y="120000"/>
                    <a:pt x="0" y="99697"/>
                    <a:pt x="0" y="90226"/>
                  </a:cubicBezTo>
                  <a:lnTo>
                    <a:pt x="0" y="9413"/>
                  </a:lnTo>
                  <a:cubicBezTo>
                    <a:pt x="0" y="0"/>
                    <a:pt x="120000" y="0"/>
                    <a:pt x="120000" y="9413"/>
                  </a:cubicBezTo>
                  <a:lnTo>
                    <a:pt x="120000" y="90226"/>
                  </a:ln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169"/>
            <p:cNvSpPr/>
            <p:nvPr/>
          </p:nvSpPr>
          <p:spPr>
            <a:xfrm>
              <a:off x="7927381" y="2532265"/>
              <a:ext cx="251863" cy="62246"/>
            </a:xfrm>
            <a:prstGeom prst="rect">
              <a:avLst/>
            </a:prstGeom>
            <a:solidFill>
              <a:srgbClr val="2286B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170"/>
            <p:cNvSpPr/>
            <p:nvPr/>
          </p:nvSpPr>
          <p:spPr>
            <a:xfrm>
              <a:off x="6843721" y="2283148"/>
              <a:ext cx="395840" cy="560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353" y="0"/>
                  </a:moveTo>
                  <a:lnTo>
                    <a:pt x="0" y="68786"/>
                  </a:lnTo>
                  <a:cubicBezTo>
                    <a:pt x="0" y="68786"/>
                    <a:pt x="49638" y="111979"/>
                    <a:pt x="95783" y="120000"/>
                  </a:cubicBezTo>
                  <a:lnTo>
                    <a:pt x="119919" y="104780"/>
                  </a:lnTo>
                  <a:cubicBezTo>
                    <a:pt x="120000" y="104780"/>
                    <a:pt x="120000" y="18478"/>
                    <a:pt x="108353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171"/>
            <p:cNvSpPr/>
            <p:nvPr/>
          </p:nvSpPr>
          <p:spPr>
            <a:xfrm>
              <a:off x="8332196" y="2492821"/>
              <a:ext cx="438078" cy="6712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8" y="48047"/>
                  </a:moveTo>
                  <a:cubicBezTo>
                    <a:pt x="7758" y="48047"/>
                    <a:pt x="83274" y="120000"/>
                    <a:pt x="120000" y="55992"/>
                  </a:cubicBezTo>
                  <a:lnTo>
                    <a:pt x="120000" y="31519"/>
                  </a:lnTo>
                  <a:lnTo>
                    <a:pt x="41619" y="3002"/>
                  </a:lnTo>
                  <a:cubicBezTo>
                    <a:pt x="41546" y="3002"/>
                    <a:pt x="0" y="0"/>
                    <a:pt x="7758" y="48047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172"/>
            <p:cNvSpPr/>
            <p:nvPr/>
          </p:nvSpPr>
          <p:spPr>
            <a:xfrm>
              <a:off x="8303132" y="2314977"/>
              <a:ext cx="420032" cy="5598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500" y="0"/>
                  </a:moveTo>
                  <a:lnTo>
                    <a:pt x="120000" y="68778"/>
                  </a:lnTo>
                  <a:cubicBezTo>
                    <a:pt x="120000" y="68778"/>
                    <a:pt x="74386" y="112001"/>
                    <a:pt x="31000" y="120000"/>
                  </a:cubicBezTo>
                  <a:lnTo>
                    <a:pt x="1925" y="104797"/>
                  </a:lnTo>
                  <a:cubicBezTo>
                    <a:pt x="1812" y="104797"/>
                    <a:pt x="0" y="28106"/>
                    <a:pt x="16500" y="0"/>
                  </a:cubicBezTo>
                  <a:close/>
                </a:path>
              </a:pathLst>
            </a:cu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173"/>
            <p:cNvSpPr/>
            <p:nvPr/>
          </p:nvSpPr>
          <p:spPr>
            <a:xfrm>
              <a:off x="8597228" y="1413316"/>
              <a:ext cx="105923" cy="3674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4388"/>
                  </a:moveTo>
                  <a:cubicBezTo>
                    <a:pt x="0" y="114388"/>
                    <a:pt x="35187" y="18647"/>
                    <a:pt x="45413" y="10489"/>
                  </a:cubicBezTo>
                  <a:cubicBezTo>
                    <a:pt x="55488" y="2330"/>
                    <a:pt x="119999" y="0"/>
                    <a:pt x="119999" y="21064"/>
                  </a:cubicBezTo>
                  <a:cubicBezTo>
                    <a:pt x="119999" y="42258"/>
                    <a:pt x="114586" y="88791"/>
                    <a:pt x="105563" y="97683"/>
                  </a:cubicBezTo>
                  <a:cubicBezTo>
                    <a:pt x="97142" y="106575"/>
                    <a:pt x="47067" y="120000"/>
                    <a:pt x="0" y="114388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174"/>
            <p:cNvSpPr/>
            <p:nvPr/>
          </p:nvSpPr>
          <p:spPr>
            <a:xfrm>
              <a:off x="8602071" y="1624370"/>
              <a:ext cx="96899" cy="16607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1901" y="57855"/>
                    <a:pt x="0" y="67291"/>
                  </a:cubicBezTo>
                  <a:lnTo>
                    <a:pt x="0" y="97982"/>
                  </a:lnTo>
                  <a:cubicBezTo>
                    <a:pt x="0" y="97982"/>
                    <a:pt x="25116" y="120000"/>
                    <a:pt x="61723" y="110087"/>
                  </a:cubicBezTo>
                  <a:cubicBezTo>
                    <a:pt x="98659" y="100365"/>
                    <a:pt x="116716" y="50325"/>
                    <a:pt x="120000" y="0"/>
                  </a:cubicBezTo>
                  <a:close/>
                </a:path>
              </a:pathLst>
            </a:custGeom>
            <a:solidFill>
              <a:srgbClr val="CCA575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175"/>
            <p:cNvSpPr/>
            <p:nvPr/>
          </p:nvSpPr>
          <p:spPr>
            <a:xfrm>
              <a:off x="8483046" y="1645825"/>
              <a:ext cx="475348" cy="136249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984" y="6579"/>
                  </a:moveTo>
                  <a:cubicBezTo>
                    <a:pt x="109145" y="6312"/>
                    <a:pt x="106607" y="6743"/>
                    <a:pt x="104803" y="7267"/>
                  </a:cubicBezTo>
                  <a:cubicBezTo>
                    <a:pt x="102566" y="8979"/>
                    <a:pt x="99059" y="11960"/>
                    <a:pt x="102165" y="5916"/>
                  </a:cubicBezTo>
                  <a:cubicBezTo>
                    <a:pt x="101497" y="5031"/>
                    <a:pt x="99927" y="4111"/>
                    <a:pt x="95953" y="3621"/>
                  </a:cubicBezTo>
                  <a:cubicBezTo>
                    <a:pt x="90108" y="2829"/>
                    <a:pt x="86234" y="4041"/>
                    <a:pt x="84063" y="5100"/>
                  </a:cubicBezTo>
                  <a:cubicBezTo>
                    <a:pt x="80289" y="10784"/>
                    <a:pt x="81525" y="5916"/>
                    <a:pt x="80590" y="2399"/>
                  </a:cubicBezTo>
                  <a:cubicBezTo>
                    <a:pt x="80590" y="2305"/>
                    <a:pt x="79554" y="1840"/>
                    <a:pt x="79755" y="1746"/>
                  </a:cubicBezTo>
                  <a:cubicBezTo>
                    <a:pt x="77650" y="1083"/>
                    <a:pt x="74544" y="756"/>
                    <a:pt x="71171" y="524"/>
                  </a:cubicBezTo>
                  <a:cubicBezTo>
                    <a:pt x="63156" y="0"/>
                    <a:pt x="61352" y="5298"/>
                    <a:pt x="61352" y="5298"/>
                  </a:cubicBezTo>
                  <a:cubicBezTo>
                    <a:pt x="61352" y="5298"/>
                    <a:pt x="59749" y="5392"/>
                    <a:pt x="59482" y="5427"/>
                  </a:cubicBezTo>
                  <a:cubicBezTo>
                    <a:pt x="59382" y="5427"/>
                    <a:pt x="59582" y="5322"/>
                    <a:pt x="59582" y="5298"/>
                  </a:cubicBezTo>
                  <a:cubicBezTo>
                    <a:pt x="40345" y="6184"/>
                    <a:pt x="7715" y="16071"/>
                    <a:pt x="7715" y="16071"/>
                  </a:cubicBezTo>
                  <a:lnTo>
                    <a:pt x="18669" y="37441"/>
                  </a:lnTo>
                  <a:lnTo>
                    <a:pt x="22811" y="43684"/>
                  </a:lnTo>
                  <a:cubicBezTo>
                    <a:pt x="16665" y="55609"/>
                    <a:pt x="0" y="91246"/>
                    <a:pt x="13192" y="104289"/>
                  </a:cubicBezTo>
                  <a:cubicBezTo>
                    <a:pt x="29123" y="120000"/>
                    <a:pt x="109613" y="120000"/>
                    <a:pt x="72207" y="43357"/>
                  </a:cubicBezTo>
                  <a:cubicBezTo>
                    <a:pt x="75780" y="42298"/>
                    <a:pt x="87570" y="38920"/>
                    <a:pt x="93682" y="37406"/>
                  </a:cubicBezTo>
                  <a:cubicBezTo>
                    <a:pt x="100662" y="35694"/>
                    <a:pt x="103033" y="26261"/>
                    <a:pt x="103100" y="25504"/>
                  </a:cubicBezTo>
                  <a:cubicBezTo>
                    <a:pt x="98792" y="25865"/>
                    <a:pt x="94350" y="25539"/>
                    <a:pt x="90008" y="24782"/>
                  </a:cubicBezTo>
                  <a:cubicBezTo>
                    <a:pt x="88305" y="24491"/>
                    <a:pt x="90208" y="24351"/>
                    <a:pt x="91444" y="24549"/>
                  </a:cubicBezTo>
                  <a:cubicBezTo>
                    <a:pt x="97255" y="25469"/>
                    <a:pt x="104703" y="25143"/>
                    <a:pt x="108778" y="23105"/>
                  </a:cubicBezTo>
                  <a:cubicBezTo>
                    <a:pt x="111984" y="21498"/>
                    <a:pt x="113487" y="19553"/>
                    <a:pt x="115090" y="17713"/>
                  </a:cubicBezTo>
                  <a:cubicBezTo>
                    <a:pt x="115090" y="17655"/>
                    <a:pt x="115290" y="17620"/>
                    <a:pt x="115357" y="17550"/>
                  </a:cubicBezTo>
                  <a:cubicBezTo>
                    <a:pt x="116326" y="16141"/>
                    <a:pt x="117060" y="14732"/>
                    <a:pt x="117628" y="13474"/>
                  </a:cubicBezTo>
                  <a:cubicBezTo>
                    <a:pt x="120000" y="9177"/>
                    <a:pt x="117829" y="7162"/>
                    <a:pt x="111984" y="6579"/>
                  </a:cubicBezTo>
                  <a:close/>
                </a:path>
              </a:pathLst>
            </a:custGeom>
            <a:solidFill>
              <a:srgbClr val="FDBA81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176"/>
            <p:cNvSpPr/>
            <p:nvPr/>
          </p:nvSpPr>
          <p:spPr>
            <a:xfrm>
              <a:off x="8590309" y="1704646"/>
              <a:ext cx="176408" cy="31005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67" y="64201"/>
                  </a:moveTo>
                  <a:cubicBezTo>
                    <a:pt x="47027" y="64047"/>
                    <a:pt x="46486" y="64047"/>
                    <a:pt x="45765" y="64047"/>
                  </a:cubicBezTo>
                  <a:cubicBezTo>
                    <a:pt x="81351" y="51494"/>
                    <a:pt x="96396" y="25721"/>
                    <a:pt x="92252" y="307"/>
                  </a:cubicBezTo>
                  <a:cubicBezTo>
                    <a:pt x="89279" y="153"/>
                    <a:pt x="90720" y="0"/>
                    <a:pt x="87477" y="307"/>
                  </a:cubicBezTo>
                  <a:cubicBezTo>
                    <a:pt x="87207" y="409"/>
                    <a:pt x="87207" y="717"/>
                    <a:pt x="87207" y="871"/>
                  </a:cubicBezTo>
                  <a:cubicBezTo>
                    <a:pt x="85135" y="31511"/>
                    <a:pt x="64594" y="62920"/>
                    <a:pt x="5045" y="70298"/>
                  </a:cubicBezTo>
                  <a:cubicBezTo>
                    <a:pt x="0" y="70862"/>
                    <a:pt x="2072" y="71989"/>
                    <a:pt x="8918" y="71426"/>
                  </a:cubicBezTo>
                  <a:cubicBezTo>
                    <a:pt x="20360" y="70555"/>
                    <a:pt x="30540" y="68659"/>
                    <a:pt x="39639" y="66097"/>
                  </a:cubicBezTo>
                  <a:cubicBezTo>
                    <a:pt x="39369" y="66507"/>
                    <a:pt x="39639" y="67070"/>
                    <a:pt x="40900" y="67378"/>
                  </a:cubicBezTo>
                  <a:cubicBezTo>
                    <a:pt x="74504" y="76345"/>
                    <a:pt x="114144" y="91972"/>
                    <a:pt x="112162" y="114824"/>
                  </a:cubicBezTo>
                  <a:cubicBezTo>
                    <a:pt x="111891" y="117438"/>
                    <a:pt x="116486" y="120000"/>
                    <a:pt x="116666" y="117694"/>
                  </a:cubicBezTo>
                  <a:cubicBezTo>
                    <a:pt x="120000" y="93970"/>
                    <a:pt x="82162" y="73321"/>
                    <a:pt x="47567" y="6420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177"/>
            <p:cNvSpPr/>
            <p:nvPr/>
          </p:nvSpPr>
          <p:spPr>
            <a:xfrm>
              <a:off x="8688571" y="1665200"/>
              <a:ext cx="127368" cy="25944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375" y="1529"/>
                  </a:moveTo>
                  <a:cubicBezTo>
                    <a:pt x="111125" y="19826"/>
                    <a:pt x="104125" y="45588"/>
                    <a:pt x="93500" y="63212"/>
                  </a:cubicBezTo>
                  <a:cubicBezTo>
                    <a:pt x="84375" y="78572"/>
                    <a:pt x="56750" y="107761"/>
                    <a:pt x="12750" y="98092"/>
                  </a:cubicBezTo>
                  <a:cubicBezTo>
                    <a:pt x="8125" y="97052"/>
                    <a:pt x="0" y="98092"/>
                    <a:pt x="6750" y="99989"/>
                  </a:cubicBezTo>
                  <a:cubicBezTo>
                    <a:pt x="76875" y="120000"/>
                    <a:pt x="117875" y="54706"/>
                    <a:pt x="120000" y="17623"/>
                  </a:cubicBezTo>
                  <a:cubicBezTo>
                    <a:pt x="115000" y="21050"/>
                    <a:pt x="112500" y="24171"/>
                    <a:pt x="112500" y="24171"/>
                  </a:cubicBezTo>
                  <a:cubicBezTo>
                    <a:pt x="118875" y="11749"/>
                    <a:pt x="114250" y="4467"/>
                    <a:pt x="103750" y="0"/>
                  </a:cubicBezTo>
                  <a:cubicBezTo>
                    <a:pt x="103375" y="489"/>
                    <a:pt x="103000" y="1040"/>
                    <a:pt x="103375" y="1529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178"/>
            <p:cNvSpPr/>
            <p:nvPr/>
          </p:nvSpPr>
          <p:spPr>
            <a:xfrm>
              <a:off x="8790984" y="1708798"/>
              <a:ext cx="107230" cy="20478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9" y="115661"/>
                  </a:moveTo>
                  <a:cubicBezTo>
                    <a:pt x="0" y="115429"/>
                    <a:pt x="4296" y="118915"/>
                    <a:pt x="13481" y="119147"/>
                  </a:cubicBezTo>
                  <a:cubicBezTo>
                    <a:pt x="69481" y="120000"/>
                    <a:pt x="103703" y="55313"/>
                    <a:pt x="120000" y="11155"/>
                  </a:cubicBezTo>
                  <a:cubicBezTo>
                    <a:pt x="111703" y="14641"/>
                    <a:pt x="106666" y="18825"/>
                    <a:pt x="106666" y="18825"/>
                  </a:cubicBezTo>
                  <a:cubicBezTo>
                    <a:pt x="106666" y="18825"/>
                    <a:pt x="110814" y="8289"/>
                    <a:pt x="107111" y="0"/>
                  </a:cubicBezTo>
                  <a:cubicBezTo>
                    <a:pt x="92888" y="40206"/>
                    <a:pt x="69037" y="116978"/>
                    <a:pt x="11259" y="115661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179"/>
            <p:cNvSpPr/>
            <p:nvPr/>
          </p:nvSpPr>
          <p:spPr>
            <a:xfrm>
              <a:off x="8833196" y="1845117"/>
              <a:ext cx="107230" cy="941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19555" y="504"/>
                    <a:pt x="119259" y="1512"/>
                    <a:pt x="118814" y="2352"/>
                  </a:cubicBezTo>
                  <a:cubicBezTo>
                    <a:pt x="112148" y="29411"/>
                    <a:pt x="105333" y="56974"/>
                    <a:pt x="90814" y="80168"/>
                  </a:cubicBezTo>
                  <a:cubicBezTo>
                    <a:pt x="72740" y="109579"/>
                    <a:pt x="39703" y="114285"/>
                    <a:pt x="13777" y="101008"/>
                  </a:cubicBezTo>
                  <a:cubicBezTo>
                    <a:pt x="8444" y="98151"/>
                    <a:pt x="0" y="100168"/>
                    <a:pt x="7555" y="104369"/>
                  </a:cubicBezTo>
                  <a:cubicBezTo>
                    <a:pt x="26370" y="115294"/>
                    <a:pt x="46370" y="120000"/>
                    <a:pt x="65629" y="114789"/>
                  </a:cubicBezTo>
                  <a:lnTo>
                    <a:pt x="65629" y="113949"/>
                  </a:lnTo>
                  <a:cubicBezTo>
                    <a:pt x="93333" y="103361"/>
                    <a:pt x="109629" y="51764"/>
                    <a:pt x="120000" y="0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180"/>
            <p:cNvSpPr/>
            <p:nvPr/>
          </p:nvSpPr>
          <p:spPr>
            <a:xfrm>
              <a:off x="8648435" y="1700491"/>
              <a:ext cx="73359" cy="643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58278"/>
                  </a:moveTo>
                  <a:cubicBezTo>
                    <a:pt x="0" y="58278"/>
                    <a:pt x="18444" y="120000"/>
                    <a:pt x="54032" y="117295"/>
                  </a:cubicBezTo>
                  <a:cubicBezTo>
                    <a:pt x="89403" y="114590"/>
                    <a:pt x="120000" y="25573"/>
                    <a:pt x="107197" y="12540"/>
                  </a:cubicBezTo>
                  <a:cubicBezTo>
                    <a:pt x="94394" y="0"/>
                    <a:pt x="23218" y="43770"/>
                    <a:pt x="0" y="58278"/>
                  </a:cubicBezTo>
                  <a:close/>
                </a:path>
              </a:pathLst>
            </a:custGeom>
            <a:solidFill>
              <a:srgbClr val="E8C49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181"/>
            <p:cNvSpPr/>
            <p:nvPr/>
          </p:nvSpPr>
          <p:spPr>
            <a:xfrm>
              <a:off x="8629060" y="2730174"/>
              <a:ext cx="112068" cy="13913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028" y="5475"/>
                  </a:moveTo>
                  <a:cubicBezTo>
                    <a:pt x="65724" y="0"/>
                    <a:pt x="37031" y="16653"/>
                    <a:pt x="20636" y="43460"/>
                  </a:cubicBezTo>
                  <a:cubicBezTo>
                    <a:pt x="11448" y="58288"/>
                    <a:pt x="0" y="89429"/>
                    <a:pt x="21060" y="101406"/>
                  </a:cubicBezTo>
                  <a:cubicBezTo>
                    <a:pt x="53851" y="120000"/>
                    <a:pt x="108833" y="75627"/>
                    <a:pt x="79293" y="50532"/>
                  </a:cubicBezTo>
                  <a:cubicBezTo>
                    <a:pt x="72084" y="44372"/>
                    <a:pt x="46643" y="50874"/>
                    <a:pt x="51872" y="60456"/>
                  </a:cubicBezTo>
                  <a:cubicBezTo>
                    <a:pt x="56254" y="68555"/>
                    <a:pt x="58939" y="75627"/>
                    <a:pt x="52579" y="83041"/>
                  </a:cubicBezTo>
                  <a:cubicBezTo>
                    <a:pt x="50176" y="85893"/>
                    <a:pt x="49045" y="86577"/>
                    <a:pt x="45795" y="87832"/>
                  </a:cubicBezTo>
                  <a:lnTo>
                    <a:pt x="46643" y="87832"/>
                  </a:lnTo>
                  <a:lnTo>
                    <a:pt x="45371" y="87832"/>
                  </a:lnTo>
                  <a:cubicBezTo>
                    <a:pt x="45088" y="87832"/>
                    <a:pt x="45088" y="88174"/>
                    <a:pt x="44664" y="88174"/>
                  </a:cubicBezTo>
                  <a:cubicBezTo>
                    <a:pt x="45088" y="88174"/>
                    <a:pt x="45088" y="87832"/>
                    <a:pt x="45371" y="87832"/>
                  </a:cubicBezTo>
                  <a:cubicBezTo>
                    <a:pt x="45088" y="87832"/>
                    <a:pt x="44664" y="87490"/>
                    <a:pt x="43816" y="87262"/>
                  </a:cubicBezTo>
                  <a:cubicBezTo>
                    <a:pt x="34204" y="82699"/>
                    <a:pt x="40565" y="61825"/>
                    <a:pt x="42968" y="54752"/>
                  </a:cubicBezTo>
                  <a:cubicBezTo>
                    <a:pt x="46219" y="45057"/>
                    <a:pt x="53003" y="35703"/>
                    <a:pt x="60918" y="27946"/>
                  </a:cubicBezTo>
                  <a:cubicBezTo>
                    <a:pt x="68975" y="20304"/>
                    <a:pt x="79717" y="19619"/>
                    <a:pt x="91731" y="20532"/>
                  </a:cubicBezTo>
                  <a:cubicBezTo>
                    <a:pt x="102473" y="21901"/>
                    <a:pt x="120000" y="7642"/>
                    <a:pt x="104028" y="5475"/>
                  </a:cubicBez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182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83"/>
            <p:cNvSpPr/>
            <p:nvPr/>
          </p:nvSpPr>
          <p:spPr>
            <a:xfrm>
              <a:off x="8671960" y="2831896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7AD7A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84"/>
            <p:cNvSpPr/>
            <p:nvPr/>
          </p:nvSpPr>
          <p:spPr>
            <a:xfrm>
              <a:off x="7749535" y="2337815"/>
              <a:ext cx="40800" cy="1222699"/>
            </a:xfrm>
            <a:prstGeom prst="rect">
              <a:avLst/>
            </a:prstGeom>
            <a:solidFill>
              <a:srgbClr val="2698CE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85"/>
            <p:cNvSpPr/>
            <p:nvPr/>
          </p:nvSpPr>
          <p:spPr>
            <a:xfrm>
              <a:off x="8383400" y="734474"/>
              <a:ext cx="633188" cy="6843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5580"/>
                  </a:moveTo>
                  <a:cubicBezTo>
                    <a:pt x="120000" y="24867"/>
                    <a:pt x="93130" y="0"/>
                    <a:pt x="60000" y="0"/>
                  </a:cubicBezTo>
                  <a:cubicBezTo>
                    <a:pt x="26844" y="0"/>
                    <a:pt x="0" y="24867"/>
                    <a:pt x="0" y="55580"/>
                  </a:cubicBezTo>
                  <a:cubicBezTo>
                    <a:pt x="0" y="61473"/>
                    <a:pt x="976" y="67179"/>
                    <a:pt x="2804" y="72538"/>
                  </a:cubicBezTo>
                  <a:cubicBezTo>
                    <a:pt x="12295" y="102323"/>
                    <a:pt x="8814" y="120000"/>
                    <a:pt x="8814" y="120000"/>
                  </a:cubicBezTo>
                  <a:cubicBezTo>
                    <a:pt x="41894" y="118097"/>
                    <a:pt x="65083" y="114896"/>
                    <a:pt x="82387" y="107102"/>
                  </a:cubicBezTo>
                  <a:cubicBezTo>
                    <a:pt x="104524" y="98913"/>
                    <a:pt x="120000" y="78963"/>
                    <a:pt x="120000" y="5558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86"/>
            <p:cNvSpPr/>
            <p:nvPr/>
          </p:nvSpPr>
          <p:spPr>
            <a:xfrm>
              <a:off x="8560553" y="1287374"/>
              <a:ext cx="87223" cy="428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35" y="94074"/>
                  </a:moveTo>
                  <a:cubicBezTo>
                    <a:pt x="114870" y="110740"/>
                    <a:pt x="105526" y="120000"/>
                    <a:pt x="96732" y="114814"/>
                  </a:cubicBezTo>
                  <a:lnTo>
                    <a:pt x="13923" y="65555"/>
                  </a:lnTo>
                  <a:cubicBezTo>
                    <a:pt x="5129" y="60370"/>
                    <a:pt x="0" y="42592"/>
                    <a:pt x="2015" y="25925"/>
                  </a:cubicBezTo>
                  <a:lnTo>
                    <a:pt x="2015" y="25925"/>
                  </a:lnTo>
                  <a:cubicBezTo>
                    <a:pt x="4580" y="9259"/>
                    <a:pt x="13923" y="0"/>
                    <a:pt x="22717" y="5185"/>
                  </a:cubicBezTo>
                  <a:lnTo>
                    <a:pt x="105526" y="54074"/>
                  </a:lnTo>
                  <a:cubicBezTo>
                    <a:pt x="114320" y="58518"/>
                    <a:pt x="120000" y="77407"/>
                    <a:pt x="117435" y="94074"/>
                  </a:cubicBezTo>
                  <a:lnTo>
                    <a:pt x="117435" y="94074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87"/>
            <p:cNvSpPr/>
            <p:nvPr/>
          </p:nvSpPr>
          <p:spPr>
            <a:xfrm>
              <a:off x="8547403" y="1271458"/>
              <a:ext cx="123838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30" y="55851"/>
                  </a:moveTo>
                  <a:lnTo>
                    <a:pt x="98497" y="120000"/>
                  </a:lnTo>
                  <a:cubicBezTo>
                    <a:pt x="99914" y="118085"/>
                    <a:pt x="102875" y="114574"/>
                    <a:pt x="107639" y="107234"/>
                  </a:cubicBezTo>
                  <a:cubicBezTo>
                    <a:pt x="114077" y="98297"/>
                    <a:pt x="117811" y="92872"/>
                    <a:pt x="120000" y="87446"/>
                  </a:cubicBezTo>
                  <a:lnTo>
                    <a:pt x="0" y="0"/>
                  </a:lnTo>
                  <a:cubicBezTo>
                    <a:pt x="0" y="1914"/>
                    <a:pt x="0" y="2872"/>
                    <a:pt x="386" y="4468"/>
                  </a:cubicBezTo>
                  <a:cubicBezTo>
                    <a:pt x="1416" y="9255"/>
                    <a:pt x="9527" y="45957"/>
                    <a:pt x="11330" y="5585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88"/>
            <p:cNvSpPr/>
            <p:nvPr/>
          </p:nvSpPr>
          <p:spPr>
            <a:xfrm>
              <a:off x="8559167" y="1210562"/>
              <a:ext cx="133515" cy="498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960"/>
                    <a:pt x="115024" y="120000"/>
                    <a:pt x="112300" y="117480"/>
                  </a:cubicBezTo>
                  <a:lnTo>
                    <a:pt x="4383" y="32125"/>
                  </a:lnTo>
                  <a:cubicBezTo>
                    <a:pt x="1658" y="30236"/>
                    <a:pt x="0" y="21417"/>
                    <a:pt x="947" y="13543"/>
                  </a:cubicBezTo>
                  <a:lnTo>
                    <a:pt x="947" y="13543"/>
                  </a:lnTo>
                  <a:cubicBezTo>
                    <a:pt x="2013" y="5354"/>
                    <a:pt x="4975" y="0"/>
                    <a:pt x="7699" y="2834"/>
                  </a:cubicBezTo>
                  <a:lnTo>
                    <a:pt x="115616" y="88188"/>
                  </a:lnTo>
                  <a:cubicBezTo>
                    <a:pt x="118696" y="90078"/>
                    <a:pt x="120000" y="9795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89"/>
            <p:cNvSpPr/>
            <p:nvPr/>
          </p:nvSpPr>
          <p:spPr>
            <a:xfrm>
              <a:off x="8553631" y="1228553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34" y="106456"/>
                  </a:moveTo>
                  <a:cubicBezTo>
                    <a:pt x="117988" y="114645"/>
                    <a:pt x="114911" y="120000"/>
                    <a:pt x="112307" y="117165"/>
                  </a:cubicBezTo>
                  <a:lnTo>
                    <a:pt x="4378" y="31811"/>
                  </a:lnTo>
                  <a:cubicBezTo>
                    <a:pt x="1656" y="30236"/>
                    <a:pt x="0" y="21102"/>
                    <a:pt x="1065" y="13228"/>
                  </a:cubicBezTo>
                  <a:lnTo>
                    <a:pt x="1065" y="13228"/>
                  </a:lnTo>
                  <a:cubicBezTo>
                    <a:pt x="2011" y="5354"/>
                    <a:pt x="5088" y="0"/>
                    <a:pt x="7692" y="2519"/>
                  </a:cubicBezTo>
                  <a:lnTo>
                    <a:pt x="115621" y="87874"/>
                  </a:lnTo>
                  <a:cubicBezTo>
                    <a:pt x="118224" y="89763"/>
                    <a:pt x="120000" y="98582"/>
                    <a:pt x="118934" y="106456"/>
                  </a:cubicBezTo>
                  <a:lnTo>
                    <a:pt x="118934" y="106456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90"/>
            <p:cNvSpPr/>
            <p:nvPr/>
          </p:nvSpPr>
          <p:spPr>
            <a:xfrm>
              <a:off x="8548092" y="1247236"/>
              <a:ext cx="134300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052" y="106771"/>
                  </a:moveTo>
                  <a:cubicBezTo>
                    <a:pt x="117986" y="114645"/>
                    <a:pt x="115024" y="120000"/>
                    <a:pt x="112300" y="117165"/>
                  </a:cubicBezTo>
                  <a:lnTo>
                    <a:pt x="4383" y="31811"/>
                  </a:lnTo>
                  <a:cubicBezTo>
                    <a:pt x="1658" y="30236"/>
                    <a:pt x="0" y="21417"/>
                    <a:pt x="947" y="13228"/>
                  </a:cubicBezTo>
                  <a:lnTo>
                    <a:pt x="947" y="13228"/>
                  </a:lnTo>
                  <a:cubicBezTo>
                    <a:pt x="2013" y="5354"/>
                    <a:pt x="4975" y="0"/>
                    <a:pt x="7699" y="2519"/>
                  </a:cubicBezTo>
                  <a:lnTo>
                    <a:pt x="115735" y="87874"/>
                  </a:lnTo>
                  <a:cubicBezTo>
                    <a:pt x="118341" y="89763"/>
                    <a:pt x="120000" y="98582"/>
                    <a:pt x="119052" y="106771"/>
                  </a:cubicBezTo>
                  <a:lnTo>
                    <a:pt x="119052" y="10677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91"/>
            <p:cNvSpPr/>
            <p:nvPr/>
          </p:nvSpPr>
          <p:spPr>
            <a:xfrm>
              <a:off x="8543942" y="1263845"/>
              <a:ext cx="132862" cy="4563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81" y="111279"/>
                  </a:moveTo>
                  <a:cubicBezTo>
                    <a:pt x="118682" y="117209"/>
                    <a:pt x="115928" y="120000"/>
                    <a:pt x="113173" y="117209"/>
                  </a:cubicBezTo>
                  <a:lnTo>
                    <a:pt x="4670" y="23720"/>
                  </a:lnTo>
                  <a:cubicBezTo>
                    <a:pt x="2035" y="21627"/>
                    <a:pt x="0" y="14651"/>
                    <a:pt x="718" y="8720"/>
                  </a:cubicBezTo>
                  <a:lnTo>
                    <a:pt x="718" y="8720"/>
                  </a:lnTo>
                  <a:cubicBezTo>
                    <a:pt x="1317" y="3139"/>
                    <a:pt x="4071" y="0"/>
                    <a:pt x="6706" y="3139"/>
                  </a:cubicBezTo>
                  <a:lnTo>
                    <a:pt x="115209" y="96627"/>
                  </a:lnTo>
                  <a:cubicBezTo>
                    <a:pt x="118323" y="99418"/>
                    <a:pt x="120000" y="105348"/>
                    <a:pt x="119281" y="111279"/>
                  </a:cubicBezTo>
                  <a:lnTo>
                    <a:pt x="119281" y="111279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92"/>
            <p:cNvSpPr/>
            <p:nvPr/>
          </p:nvSpPr>
          <p:spPr>
            <a:xfrm>
              <a:off x="8564010" y="1191878"/>
              <a:ext cx="135607" cy="50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48" y="106875"/>
                  </a:moveTo>
                  <a:cubicBezTo>
                    <a:pt x="118013" y="114687"/>
                    <a:pt x="115092" y="120000"/>
                    <a:pt x="112405" y="117500"/>
                  </a:cubicBezTo>
                  <a:lnTo>
                    <a:pt x="4206" y="31875"/>
                  </a:lnTo>
                  <a:cubicBezTo>
                    <a:pt x="1635" y="30000"/>
                    <a:pt x="0" y="21250"/>
                    <a:pt x="934" y="13437"/>
                  </a:cubicBezTo>
                  <a:lnTo>
                    <a:pt x="934" y="13437"/>
                  </a:lnTo>
                  <a:cubicBezTo>
                    <a:pt x="1869" y="5312"/>
                    <a:pt x="4907" y="0"/>
                    <a:pt x="7478" y="2812"/>
                  </a:cubicBezTo>
                  <a:lnTo>
                    <a:pt x="115676" y="88437"/>
                  </a:lnTo>
                  <a:cubicBezTo>
                    <a:pt x="118364" y="90000"/>
                    <a:pt x="120000" y="98750"/>
                    <a:pt x="118948" y="106875"/>
                  </a:cubicBezTo>
                  <a:lnTo>
                    <a:pt x="118948" y="106875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93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348" y="3684"/>
                  </a:moveTo>
                  <a:lnTo>
                    <a:pt x="72182" y="2687"/>
                  </a:lnTo>
                  <a:cubicBezTo>
                    <a:pt x="57974" y="0"/>
                    <a:pt x="44450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5948" y="57875"/>
                  </a:lnTo>
                  <a:cubicBezTo>
                    <a:pt x="120000" y="46127"/>
                    <a:pt x="118402" y="35245"/>
                    <a:pt x="110984" y="24841"/>
                  </a:cubicBezTo>
                  <a:cubicBezTo>
                    <a:pt x="104079" y="15043"/>
                    <a:pt x="92439" y="7933"/>
                    <a:pt x="76348" y="3684"/>
                  </a:cubicBezTo>
                  <a:close/>
                </a:path>
              </a:pathLst>
            </a:custGeom>
            <a:solidFill>
              <a:srgbClr val="F18D87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94"/>
            <p:cNvSpPr/>
            <p:nvPr/>
          </p:nvSpPr>
          <p:spPr>
            <a:xfrm>
              <a:off x="8568164" y="820970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984" y="24710"/>
                  </a:moveTo>
                  <a:cubicBezTo>
                    <a:pt x="104079" y="15043"/>
                    <a:pt x="92439" y="8063"/>
                    <a:pt x="76348" y="3684"/>
                  </a:cubicBezTo>
                  <a:lnTo>
                    <a:pt x="72182" y="2687"/>
                  </a:lnTo>
                  <a:cubicBezTo>
                    <a:pt x="57974" y="0"/>
                    <a:pt x="44621" y="1213"/>
                    <a:pt x="31269" y="6849"/>
                  </a:cubicBezTo>
                  <a:cubicBezTo>
                    <a:pt x="25962" y="9060"/>
                    <a:pt x="20313" y="11618"/>
                    <a:pt x="15634" y="15780"/>
                  </a:cubicBezTo>
                  <a:cubicBezTo>
                    <a:pt x="10499" y="20289"/>
                    <a:pt x="6790" y="25187"/>
                    <a:pt x="4222" y="31083"/>
                  </a:cubicBezTo>
                  <a:lnTo>
                    <a:pt x="3081" y="33988"/>
                  </a:lnTo>
                  <a:cubicBezTo>
                    <a:pt x="684" y="41835"/>
                    <a:pt x="0" y="48208"/>
                    <a:pt x="1141" y="53843"/>
                  </a:cubicBezTo>
                  <a:cubicBezTo>
                    <a:pt x="2282" y="59436"/>
                    <a:pt x="3880" y="64942"/>
                    <a:pt x="5477" y="70231"/>
                  </a:cubicBezTo>
                  <a:lnTo>
                    <a:pt x="6162" y="72442"/>
                  </a:lnTo>
                  <a:cubicBezTo>
                    <a:pt x="6447" y="73656"/>
                    <a:pt x="6961" y="74869"/>
                    <a:pt x="7246" y="76083"/>
                  </a:cubicBezTo>
                  <a:cubicBezTo>
                    <a:pt x="8901" y="81112"/>
                    <a:pt x="10841" y="86748"/>
                    <a:pt x="10499" y="92861"/>
                  </a:cubicBezTo>
                  <a:cubicBezTo>
                    <a:pt x="10328" y="95419"/>
                    <a:pt x="9700" y="98106"/>
                    <a:pt x="9186" y="100708"/>
                  </a:cubicBezTo>
                  <a:cubicBezTo>
                    <a:pt x="8901" y="102052"/>
                    <a:pt x="8559" y="103265"/>
                    <a:pt x="8388" y="104609"/>
                  </a:cubicBezTo>
                  <a:cubicBezTo>
                    <a:pt x="8102" y="106213"/>
                    <a:pt x="9015" y="108034"/>
                    <a:pt x="10328" y="109725"/>
                  </a:cubicBezTo>
                  <a:cubicBezTo>
                    <a:pt x="15805" y="110852"/>
                    <a:pt x="21740" y="112066"/>
                    <a:pt x="28701" y="113670"/>
                  </a:cubicBezTo>
                  <a:cubicBezTo>
                    <a:pt x="33209" y="114624"/>
                    <a:pt x="37888" y="115751"/>
                    <a:pt x="42396" y="116835"/>
                  </a:cubicBezTo>
                  <a:cubicBezTo>
                    <a:pt x="46904" y="117962"/>
                    <a:pt x="51583" y="118916"/>
                    <a:pt x="56091" y="120000"/>
                  </a:cubicBezTo>
                  <a:cubicBezTo>
                    <a:pt x="58487" y="118569"/>
                    <a:pt x="60427" y="115361"/>
                    <a:pt x="62368" y="112326"/>
                  </a:cubicBezTo>
                  <a:cubicBezTo>
                    <a:pt x="63794" y="109855"/>
                    <a:pt x="65392" y="107427"/>
                    <a:pt x="67332" y="105216"/>
                  </a:cubicBezTo>
                  <a:cubicBezTo>
                    <a:pt x="71669" y="100578"/>
                    <a:pt x="76975" y="96416"/>
                    <a:pt x="81825" y="92861"/>
                  </a:cubicBezTo>
                  <a:cubicBezTo>
                    <a:pt x="82967" y="91994"/>
                    <a:pt x="84108" y="91040"/>
                    <a:pt x="85192" y="90173"/>
                  </a:cubicBezTo>
                  <a:lnTo>
                    <a:pt x="89871" y="86618"/>
                  </a:lnTo>
                  <a:cubicBezTo>
                    <a:pt x="100199" y="78771"/>
                    <a:pt x="109843" y="71445"/>
                    <a:pt x="115663" y="58959"/>
                  </a:cubicBezTo>
                  <a:lnTo>
                    <a:pt x="116119" y="57875"/>
                  </a:lnTo>
                  <a:cubicBezTo>
                    <a:pt x="120000" y="45997"/>
                    <a:pt x="118402" y="35115"/>
                    <a:pt x="110984" y="24710"/>
                  </a:cubicBezTo>
                  <a:close/>
                </a:path>
              </a:pathLst>
            </a:custGeom>
            <a:solidFill>
              <a:srgbClr val="E83E33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95"/>
            <p:cNvSpPr/>
            <p:nvPr/>
          </p:nvSpPr>
          <p:spPr>
            <a:xfrm>
              <a:off x="8568164" y="820279"/>
              <a:ext cx="278145" cy="3660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871" y="86587"/>
                  </a:moveTo>
                  <a:lnTo>
                    <a:pt x="85192" y="90140"/>
                  </a:lnTo>
                  <a:cubicBezTo>
                    <a:pt x="84108" y="91007"/>
                    <a:pt x="82967" y="91874"/>
                    <a:pt x="81825" y="92827"/>
                  </a:cubicBezTo>
                  <a:cubicBezTo>
                    <a:pt x="77146" y="96511"/>
                    <a:pt x="71669" y="100541"/>
                    <a:pt x="67332" y="105178"/>
                  </a:cubicBezTo>
                  <a:cubicBezTo>
                    <a:pt x="65392" y="107388"/>
                    <a:pt x="63794" y="109859"/>
                    <a:pt x="62368" y="112286"/>
                  </a:cubicBezTo>
                  <a:cubicBezTo>
                    <a:pt x="60427" y="115449"/>
                    <a:pt x="58487" y="118656"/>
                    <a:pt x="56091" y="120000"/>
                  </a:cubicBezTo>
                  <a:cubicBezTo>
                    <a:pt x="51412" y="118873"/>
                    <a:pt x="46904" y="117919"/>
                    <a:pt x="42396" y="116793"/>
                  </a:cubicBezTo>
                  <a:cubicBezTo>
                    <a:pt x="37717" y="115709"/>
                    <a:pt x="33209" y="114712"/>
                    <a:pt x="28701" y="113629"/>
                  </a:cubicBezTo>
                  <a:cubicBezTo>
                    <a:pt x="21740" y="112026"/>
                    <a:pt x="15805" y="110812"/>
                    <a:pt x="10328" y="109729"/>
                  </a:cubicBezTo>
                  <a:cubicBezTo>
                    <a:pt x="9015" y="107995"/>
                    <a:pt x="8216" y="106175"/>
                    <a:pt x="8388" y="104572"/>
                  </a:cubicBezTo>
                  <a:cubicBezTo>
                    <a:pt x="8559" y="103358"/>
                    <a:pt x="8901" y="102015"/>
                    <a:pt x="9186" y="100671"/>
                  </a:cubicBezTo>
                  <a:cubicBezTo>
                    <a:pt x="9871" y="98114"/>
                    <a:pt x="10328" y="95427"/>
                    <a:pt x="10499" y="92827"/>
                  </a:cubicBezTo>
                  <a:cubicBezTo>
                    <a:pt x="10841" y="86717"/>
                    <a:pt x="8901" y="81083"/>
                    <a:pt x="7246" y="76099"/>
                  </a:cubicBezTo>
                  <a:cubicBezTo>
                    <a:pt x="6961" y="74842"/>
                    <a:pt x="6447" y="73629"/>
                    <a:pt x="6162" y="72416"/>
                  </a:cubicBezTo>
                  <a:lnTo>
                    <a:pt x="5477" y="70205"/>
                  </a:lnTo>
                  <a:cubicBezTo>
                    <a:pt x="3880" y="64962"/>
                    <a:pt x="2282" y="59458"/>
                    <a:pt x="1141" y="53824"/>
                  </a:cubicBezTo>
                  <a:cubicBezTo>
                    <a:pt x="0" y="48190"/>
                    <a:pt x="684" y="41820"/>
                    <a:pt x="3081" y="34019"/>
                  </a:cubicBezTo>
                  <a:lnTo>
                    <a:pt x="4222" y="31072"/>
                  </a:lnTo>
                  <a:cubicBezTo>
                    <a:pt x="6790" y="25308"/>
                    <a:pt x="10499" y="20325"/>
                    <a:pt x="15634" y="15774"/>
                  </a:cubicBezTo>
                  <a:cubicBezTo>
                    <a:pt x="20313" y="11744"/>
                    <a:pt x="25962" y="9057"/>
                    <a:pt x="31269" y="6847"/>
                  </a:cubicBezTo>
                  <a:cubicBezTo>
                    <a:pt x="44621" y="1343"/>
                    <a:pt x="57974" y="0"/>
                    <a:pt x="72182" y="2686"/>
                  </a:cubicBezTo>
                  <a:lnTo>
                    <a:pt x="76348" y="3683"/>
                  </a:lnTo>
                  <a:cubicBezTo>
                    <a:pt x="92439" y="7973"/>
                    <a:pt x="104194" y="15037"/>
                    <a:pt x="110984" y="24702"/>
                  </a:cubicBezTo>
                  <a:cubicBezTo>
                    <a:pt x="118402" y="35102"/>
                    <a:pt x="120000" y="45980"/>
                    <a:pt x="115948" y="57724"/>
                  </a:cubicBezTo>
                  <a:lnTo>
                    <a:pt x="115492" y="58851"/>
                  </a:lnTo>
                  <a:cubicBezTo>
                    <a:pt x="109843" y="71419"/>
                    <a:pt x="100199" y="78786"/>
                    <a:pt x="89871" y="86587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lIns="91400" tIns="45675" rIns="91400" bIns="456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Shape 84"/>
          <p:cNvSpPr txBox="1"/>
          <p:nvPr/>
        </p:nvSpPr>
        <p:spPr>
          <a:xfrm>
            <a:off x="696967" y="2035267"/>
            <a:ext cx="8920370" cy="2493299"/>
          </a:xfrm>
          <a:prstGeom prst="rect">
            <a:avLst/>
          </a:prstGeom>
          <a:noFill/>
          <a:ln>
            <a:noFill/>
          </a:ln>
        </p:spPr>
        <p:txBody>
          <a:bodyPr lIns="91400" tIns="91400" rIns="91400" bIns="914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CKAN es </a:t>
            </a:r>
            <a:r>
              <a:rPr lang="es-ES" sz="32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OpenSource</a:t>
            </a:r>
            <a:endParaRPr lang="es-ES" sz="32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Puedo instalarlo en mi servidor o utilizar datahub.io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Puedo automatizar la gestión de </a:t>
            </a:r>
            <a:r>
              <a:rPr lang="es-ES" sz="32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endParaRPr lang="es-ES" sz="32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Todos los </a:t>
            </a:r>
            <a:r>
              <a:rPr lang="es-ES" sz="32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Datasets</a:t>
            </a: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están expuestos </a:t>
            </a:r>
            <a:r>
              <a:rPr lang="es-ES" sz="3200" b="1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via</a:t>
            </a:r>
            <a:r>
              <a:rPr lang="es-ES" sz="3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s-ES" sz="3200" b="1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</a:t>
            </a:r>
          </a:p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q"/>
            </a:pPr>
            <a:endParaRPr lang="es-ES" sz="3600" b="1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q"/>
            </a:pPr>
            <a:endParaRPr lang="es-ES" sz="2000" b="1" i="0" u="none" strike="noStrike" cap="none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825665" y="1202778"/>
            <a:ext cx="8481059" cy="2923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application software.  ( </a:t>
            </a: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00A9E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C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000" b="1" dirty="0">
                <a:solidFill>
                  <a:srgbClr val="00A9E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881646" y="4389119"/>
            <a:ext cx="634211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Clr>
                <a:srgbClr val="000000"/>
              </a:buClr>
              <a:buSzPct val="25000"/>
              <a:buFont typeface="Arial"/>
              <a:defRPr u="sng">
                <a:solidFill>
                  <a:schemeClr val="hlink"/>
                </a:solidFill>
              </a:defRPr>
            </a:lvl1pPr>
          </a:lstStyle>
          <a:p>
            <a:r>
              <a:rPr lang="es-ES" dirty="0"/>
              <a:t>Fuente: https://en.wikipedia.org/wiki/Application_programming_interface</a:t>
            </a:r>
          </a:p>
        </p:txBody>
      </p:sp>
      <p:pic>
        <p:nvPicPr>
          <p:cNvPr id="5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881646" y="49403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00A9E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00A9E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00A9E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00A9E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00A9E0"/>
                </a:solidFill>
                <a:latin typeface="Raleway"/>
              </a:rPr>
              <a:t> Interface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4"/>
          <p:cNvSpPr/>
          <p:nvPr/>
        </p:nvSpPr>
        <p:spPr>
          <a:xfrm>
            <a:off x="825665" y="1202778"/>
            <a:ext cx="8481059" cy="292387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In computer programming, an application programming interface (API) is a set of subroutine definitions, protocols, and tools for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building</a:t>
            </a:r>
            <a:r>
              <a:rPr lang="en-U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application software.  ( </a:t>
            </a:r>
            <a:r>
              <a:rPr lang="es-E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….)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An API may be for a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web-based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system, operating system, database system, computer hardware, or software library. An API specification can take many forms, but often includes specifications for routines, data structures, object classes, variables, or remote calls.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lang="en-US" sz="2300" b="1" dirty="0">
                <a:solidFill>
                  <a:srgbClr val="00A9E0"/>
                </a:solidFill>
                <a:latin typeface="Raleway"/>
              </a:rPr>
              <a:t>Documentation</a:t>
            </a:r>
            <a:r>
              <a:rPr lang="es-ES" sz="1800" u="none" strike="noStrike" cap="none" dirty="0">
                <a:solidFill>
                  <a:srgbClr val="C0000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for the </a:t>
            </a:r>
            <a:r>
              <a:rPr lang="en-US" sz="2300" b="1" dirty="0">
                <a:solidFill>
                  <a:srgbClr val="00A9E0"/>
                </a:solidFill>
                <a:latin typeface="Raleway"/>
              </a:rPr>
              <a:t>API </a:t>
            </a:r>
            <a:r>
              <a:rPr lang="en-US" sz="1600" u="none" strike="noStrike" cap="none" dirty="0">
                <a:solidFill>
                  <a:schemeClr val="bg1">
                    <a:lumMod val="85000"/>
                  </a:schemeClr>
                </a:solidFill>
                <a:latin typeface="Raleway" panose="020B0604020202020204" charset="0"/>
                <a:sym typeface="Arial"/>
              </a:rPr>
              <a:t>is usually provided to facilitate usage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651510" y="4663439"/>
            <a:ext cx="1787669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API </a:t>
            </a:r>
            <a:r>
              <a:rPr lang="es-ES" sz="1400" b="1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Doc</a:t>
            </a: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 Reference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Documentación de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 err="1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Request</a:t>
            </a:r>
            <a:endParaRPr lang="es-ES"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Response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089909" y="4503419"/>
            <a:ext cx="2114680" cy="738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Direcciones web HTTP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HTTP GET / POST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061710" y="4503419"/>
            <a:ext cx="2685350" cy="16004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400" b="1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Entorno WEB o APP Híbridas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Browser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HTML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JavaScript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ourier New" panose="02070309020205020404" pitchFamily="49" charset="0"/>
              <a:buChar char="o"/>
            </a:pPr>
            <a:r>
              <a:rPr lang="es-ES" sz="14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CSS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u="none" strike="noStrike" cap="none" dirty="0">
              <a:solidFill>
                <a:srgbClr val="000000"/>
              </a:solidFill>
              <a:latin typeface="Raleway" panose="020B0604020202020204" charset="0"/>
              <a:sym typeface="Arial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764435" y="3507722"/>
            <a:ext cx="2386110" cy="697229"/>
          </a:xfrm>
          <a:prstGeom prst="ellipse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Shape 146"/>
          <p:cNvSpPr/>
          <p:nvPr/>
        </p:nvSpPr>
        <p:spPr>
          <a:xfrm>
            <a:off x="2666774" y="2180943"/>
            <a:ext cx="1993408" cy="697229"/>
          </a:xfrm>
          <a:prstGeom prst="ellipse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4850129" y="1646846"/>
            <a:ext cx="1993408" cy="697229"/>
          </a:xfrm>
          <a:prstGeom prst="ellipse">
            <a:avLst/>
          </a:prstGeom>
          <a:noFill/>
          <a:ln w="254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" name="Shape 148"/>
          <p:cNvCxnSpPr>
            <a:cxnSpLocks/>
            <a:endCxn id="143" idx="0"/>
          </p:cNvCxnSpPr>
          <p:nvPr/>
        </p:nvCxnSpPr>
        <p:spPr>
          <a:xfrm>
            <a:off x="3663478" y="2878172"/>
            <a:ext cx="483771" cy="1625247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/>
          <p:cNvCxnSpPr>
            <a:cxnSpLocks/>
            <a:stCxn id="145" idx="4"/>
            <a:endCxn id="142" idx="0"/>
          </p:cNvCxnSpPr>
          <p:nvPr/>
        </p:nvCxnSpPr>
        <p:spPr>
          <a:xfrm flipH="1">
            <a:off x="1545345" y="4204951"/>
            <a:ext cx="412145" cy="458488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Shape 150"/>
          <p:cNvCxnSpPr>
            <a:stCxn id="147" idx="4"/>
            <a:endCxn id="144" idx="0"/>
          </p:cNvCxnSpPr>
          <p:nvPr/>
        </p:nvCxnSpPr>
        <p:spPr>
          <a:xfrm>
            <a:off x="5846833" y="2344075"/>
            <a:ext cx="1557552" cy="2159344"/>
          </a:xfrm>
          <a:prstGeom prst="straightConnector1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ángulo 15"/>
          <p:cNvSpPr/>
          <p:nvPr/>
        </p:nvSpPr>
        <p:spPr>
          <a:xfrm>
            <a:off x="881646" y="494037"/>
            <a:ext cx="5780750" cy="446276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00A9E0"/>
                </a:solidFill>
                <a:latin typeface="Raleway"/>
              </a:rPr>
              <a:t>API- </a:t>
            </a:r>
            <a:r>
              <a:rPr lang="es-ES" sz="2300" b="1" dirty="0" err="1">
                <a:solidFill>
                  <a:srgbClr val="00A9E0"/>
                </a:solidFill>
                <a:latin typeface="Raleway"/>
              </a:rPr>
              <a:t>Application</a:t>
            </a:r>
            <a:r>
              <a:rPr lang="es-ES" sz="2300" b="1" dirty="0">
                <a:solidFill>
                  <a:srgbClr val="00A9E0"/>
                </a:solidFill>
                <a:latin typeface="Raleway"/>
              </a:rPr>
              <a:t> </a:t>
            </a:r>
            <a:r>
              <a:rPr lang="es-ES" sz="2300" b="1" dirty="0" err="1">
                <a:solidFill>
                  <a:srgbClr val="00A9E0"/>
                </a:solidFill>
                <a:latin typeface="Raleway"/>
              </a:rPr>
              <a:t>Programming</a:t>
            </a:r>
            <a:r>
              <a:rPr lang="es-ES" sz="2300" b="1" dirty="0">
                <a:solidFill>
                  <a:srgbClr val="00A9E0"/>
                </a:solidFill>
                <a:latin typeface="Raleway"/>
              </a:rPr>
              <a:t> Interface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577850" y="607358"/>
            <a:ext cx="9034780" cy="307777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/>
          <a:p>
            <a:pPr>
              <a:buClr>
                <a:schemeClr val="dk1"/>
              </a:buClr>
              <a:buSzPct val="25000"/>
              <a:buFont typeface="Raleway"/>
            </a:pPr>
            <a:r>
              <a:rPr lang="es-ES" sz="2300" b="1" dirty="0">
                <a:solidFill>
                  <a:srgbClr val="00A9E0"/>
                </a:solidFill>
                <a:latin typeface="Raleway"/>
              </a:rPr>
              <a:t>API basadas en WEB utilizan HTTP cómo protocolo de comunicación</a:t>
            </a:r>
          </a:p>
        </p:txBody>
      </p:sp>
      <p:sp>
        <p:nvSpPr>
          <p:cNvPr id="167" name="Shape 167"/>
          <p:cNvSpPr/>
          <p:nvPr/>
        </p:nvSpPr>
        <p:spPr>
          <a:xfrm>
            <a:off x="577850" y="1501132"/>
            <a:ext cx="8851899" cy="30088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2000" b="1" dirty="0" err="1">
                <a:solidFill>
                  <a:srgbClr val="00A9E0"/>
                </a:solidFill>
                <a:latin typeface="Raleway"/>
              </a:rPr>
              <a:t>Hypertext</a:t>
            </a:r>
            <a:r>
              <a:rPr lang="es-ES" sz="2000" b="1" dirty="0">
                <a:solidFill>
                  <a:srgbClr val="00A9E0"/>
                </a:solidFill>
                <a:latin typeface="Raleway"/>
              </a:rPr>
              <a:t> Transfer </a:t>
            </a:r>
            <a:r>
              <a:rPr lang="es-ES" sz="2000" b="1" dirty="0" err="1">
                <a:solidFill>
                  <a:srgbClr val="00A9E0"/>
                </a:solidFill>
                <a:latin typeface="Raleway"/>
              </a:rPr>
              <a:t>Protocol</a:t>
            </a:r>
            <a:r>
              <a:rPr lang="es-ES" sz="2000" b="1" dirty="0">
                <a:solidFill>
                  <a:srgbClr val="00A9E0"/>
                </a:solidFill>
                <a:latin typeface="Raleway"/>
              </a:rPr>
              <a:t> </a:t>
            </a:r>
            <a:r>
              <a:rPr lang="es-ES" sz="1600" dirty="0">
                <a:latin typeface="Raleway" panose="020B0604020202020204" charset="0"/>
              </a:rPr>
              <a:t>(HTTP) </a:t>
            </a:r>
            <a:r>
              <a:rPr lang="es-ES" sz="1600" dirty="0" err="1">
                <a:latin typeface="Raleway" panose="020B0604020202020204" charset="0"/>
              </a:rPr>
              <a:t>is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designed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to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enable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communications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between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clients</a:t>
            </a:r>
            <a:r>
              <a:rPr lang="es-ES" sz="1600" dirty="0">
                <a:latin typeface="Raleway" panose="020B0604020202020204" charset="0"/>
              </a:rPr>
              <a:t> and servers.</a:t>
            </a:r>
          </a:p>
          <a:p>
            <a:pPr>
              <a:buClr>
                <a:srgbClr val="000000"/>
              </a:buClr>
              <a:buFont typeface="Arial"/>
            </a:pPr>
            <a:endParaRPr sz="1600" dirty="0">
              <a:latin typeface="Raleway" panose="020B0604020202020204" charset="0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s-ES" sz="1600" dirty="0">
                <a:latin typeface="Raleway" panose="020B0604020202020204" charset="0"/>
              </a:rPr>
              <a:t>HTTP </a:t>
            </a:r>
            <a:r>
              <a:rPr lang="es-ES" sz="1600" dirty="0" err="1">
                <a:latin typeface="Raleway" panose="020B0604020202020204" charset="0"/>
              </a:rPr>
              <a:t>works</a:t>
            </a:r>
            <a:r>
              <a:rPr lang="es-ES" sz="1600" dirty="0">
                <a:latin typeface="Raleway" panose="020B0604020202020204" charset="0"/>
              </a:rPr>
              <a:t> as a </a:t>
            </a:r>
            <a:r>
              <a:rPr lang="es-ES" sz="1600" dirty="0" err="1">
                <a:latin typeface="Raleway" panose="020B0604020202020204" charset="0"/>
              </a:rPr>
              <a:t>request</a:t>
            </a:r>
            <a:r>
              <a:rPr lang="es-ES" sz="1600" dirty="0">
                <a:latin typeface="Raleway" panose="020B0604020202020204" charset="0"/>
              </a:rPr>
              <a:t>-response </a:t>
            </a:r>
            <a:r>
              <a:rPr lang="es-ES" sz="1600" dirty="0" err="1">
                <a:latin typeface="Raleway" panose="020B0604020202020204" charset="0"/>
              </a:rPr>
              <a:t>protocol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between</a:t>
            </a:r>
            <a:r>
              <a:rPr lang="es-ES" sz="1600" dirty="0">
                <a:latin typeface="Raleway" panose="020B0604020202020204" charset="0"/>
              </a:rPr>
              <a:t> a </a:t>
            </a:r>
            <a:r>
              <a:rPr lang="es-ES" sz="1600" dirty="0" err="1">
                <a:latin typeface="Raleway" panose="020B0604020202020204" charset="0"/>
              </a:rPr>
              <a:t>client</a:t>
            </a:r>
            <a:r>
              <a:rPr lang="es-ES" sz="1600" dirty="0">
                <a:latin typeface="Raleway" panose="020B0604020202020204" charset="0"/>
              </a:rPr>
              <a:t> and server.</a:t>
            </a:r>
          </a:p>
          <a:p>
            <a:pPr>
              <a:buClr>
                <a:srgbClr val="000000"/>
              </a:buClr>
              <a:buFont typeface="Arial"/>
            </a:pPr>
            <a:endParaRPr sz="1600" dirty="0">
              <a:latin typeface="Raleway" panose="020B0604020202020204" charset="0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s-ES" sz="1600" dirty="0">
                <a:latin typeface="Raleway" panose="020B0604020202020204" charset="0"/>
              </a:rPr>
              <a:t>A web browser </a:t>
            </a:r>
            <a:r>
              <a:rPr lang="es-ES" sz="1600" dirty="0" err="1">
                <a:latin typeface="Raleway" panose="020B0604020202020204" charset="0"/>
              </a:rPr>
              <a:t>may</a:t>
            </a:r>
            <a:r>
              <a:rPr lang="es-ES" sz="1600" dirty="0">
                <a:latin typeface="Raleway" panose="020B0604020202020204" charset="0"/>
              </a:rPr>
              <a:t> be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client</a:t>
            </a:r>
            <a:r>
              <a:rPr lang="es-ES" sz="1600" dirty="0">
                <a:latin typeface="Raleway" panose="020B0604020202020204" charset="0"/>
              </a:rPr>
              <a:t>, and </a:t>
            </a:r>
            <a:r>
              <a:rPr lang="es-ES" sz="1600" dirty="0" err="1">
                <a:latin typeface="Raleway" panose="020B0604020202020204" charset="0"/>
              </a:rPr>
              <a:t>an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application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on</a:t>
            </a:r>
            <a:r>
              <a:rPr lang="es-ES" sz="1600" dirty="0">
                <a:latin typeface="Raleway" panose="020B0604020202020204" charset="0"/>
              </a:rPr>
              <a:t> a </a:t>
            </a:r>
            <a:r>
              <a:rPr lang="es-ES" sz="1600" dirty="0" err="1">
                <a:latin typeface="Raleway" panose="020B0604020202020204" charset="0"/>
              </a:rPr>
              <a:t>computer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that</a:t>
            </a:r>
            <a:r>
              <a:rPr lang="es-ES" sz="1600" dirty="0">
                <a:latin typeface="Raleway" panose="020B0604020202020204" charset="0"/>
              </a:rPr>
              <a:t> hosts a web </a:t>
            </a:r>
            <a:r>
              <a:rPr lang="es-ES" sz="1600" dirty="0" err="1">
                <a:latin typeface="Raleway" panose="020B0604020202020204" charset="0"/>
              </a:rPr>
              <a:t>site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may</a:t>
            </a:r>
            <a:r>
              <a:rPr lang="es-ES" sz="1600" dirty="0">
                <a:latin typeface="Raleway" panose="020B0604020202020204" charset="0"/>
              </a:rPr>
              <a:t> be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server.</a:t>
            </a:r>
          </a:p>
          <a:p>
            <a:pPr>
              <a:buClr>
                <a:srgbClr val="000000"/>
              </a:buClr>
              <a:buFont typeface="Arial"/>
            </a:pPr>
            <a:endParaRPr sz="1600" dirty="0">
              <a:latin typeface="Raleway" panose="020B0604020202020204" charset="0"/>
            </a:endParaRPr>
          </a:p>
          <a:p>
            <a:pPr>
              <a:buClr>
                <a:srgbClr val="000000"/>
              </a:buClr>
              <a:buFont typeface="Arial"/>
            </a:pPr>
            <a:r>
              <a:rPr lang="es-ES" sz="1600" dirty="0" err="1">
                <a:latin typeface="Raleway" panose="020B0604020202020204" charset="0"/>
              </a:rPr>
              <a:t>Example</a:t>
            </a:r>
            <a:r>
              <a:rPr lang="es-ES" sz="1600" dirty="0">
                <a:latin typeface="Raleway" panose="020B0604020202020204" charset="0"/>
              </a:rPr>
              <a:t>: A </a:t>
            </a:r>
            <a:r>
              <a:rPr lang="es-ES" sz="1600" dirty="0" err="1">
                <a:latin typeface="Raleway" panose="020B0604020202020204" charset="0"/>
              </a:rPr>
              <a:t>client</a:t>
            </a:r>
            <a:r>
              <a:rPr lang="es-ES" sz="1600" dirty="0">
                <a:latin typeface="Raleway" panose="020B0604020202020204" charset="0"/>
              </a:rPr>
              <a:t> (browser) </a:t>
            </a:r>
            <a:r>
              <a:rPr lang="es-ES" sz="1600" dirty="0" err="1">
                <a:latin typeface="Raleway" panose="020B0604020202020204" charset="0"/>
              </a:rPr>
              <a:t>submits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an</a:t>
            </a:r>
            <a:r>
              <a:rPr lang="es-ES" sz="1600" dirty="0">
                <a:latin typeface="Raleway" panose="020B0604020202020204" charset="0"/>
              </a:rPr>
              <a:t> HTTP </a:t>
            </a:r>
            <a:r>
              <a:rPr lang="es-ES" sz="1600" dirty="0" err="1">
                <a:latin typeface="Raleway" panose="020B0604020202020204" charset="0"/>
              </a:rPr>
              <a:t>request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to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server; </a:t>
            </a:r>
            <a:r>
              <a:rPr lang="es-ES" sz="1600" dirty="0" err="1">
                <a:latin typeface="Raleway" panose="020B0604020202020204" charset="0"/>
              </a:rPr>
              <a:t>then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server </a:t>
            </a:r>
            <a:r>
              <a:rPr lang="es-ES" sz="1600" dirty="0" err="1">
                <a:latin typeface="Raleway" panose="020B0604020202020204" charset="0"/>
              </a:rPr>
              <a:t>returns</a:t>
            </a:r>
            <a:r>
              <a:rPr lang="es-ES" sz="1600" dirty="0">
                <a:latin typeface="Raleway" panose="020B0604020202020204" charset="0"/>
              </a:rPr>
              <a:t> a response </a:t>
            </a:r>
            <a:r>
              <a:rPr lang="es-ES" sz="1600" dirty="0" err="1">
                <a:latin typeface="Raleway" panose="020B0604020202020204" charset="0"/>
              </a:rPr>
              <a:t>to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client</a:t>
            </a:r>
            <a:r>
              <a:rPr lang="es-ES" sz="1600" dirty="0">
                <a:latin typeface="Raleway" panose="020B0604020202020204" charset="0"/>
              </a:rPr>
              <a:t>.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response </a:t>
            </a:r>
            <a:r>
              <a:rPr lang="es-ES" sz="1600" dirty="0" err="1">
                <a:latin typeface="Raleway" panose="020B0604020202020204" charset="0"/>
              </a:rPr>
              <a:t>contains</a:t>
            </a:r>
            <a:r>
              <a:rPr lang="es-ES" sz="1600" dirty="0">
                <a:latin typeface="Raleway" panose="020B0604020202020204" charset="0"/>
              </a:rPr>
              <a:t> status </a:t>
            </a:r>
            <a:r>
              <a:rPr lang="es-ES" sz="1600" dirty="0" err="1">
                <a:latin typeface="Raleway" panose="020B0604020202020204" charset="0"/>
              </a:rPr>
              <a:t>information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about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request</a:t>
            </a:r>
            <a:r>
              <a:rPr lang="es-ES" sz="1600" dirty="0">
                <a:latin typeface="Raleway" panose="020B0604020202020204" charset="0"/>
              </a:rPr>
              <a:t> and </a:t>
            </a:r>
            <a:r>
              <a:rPr lang="es-ES" sz="1600" dirty="0" err="1">
                <a:latin typeface="Raleway" panose="020B0604020202020204" charset="0"/>
              </a:rPr>
              <a:t>may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also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contain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the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requested</a:t>
            </a:r>
            <a:r>
              <a:rPr lang="es-ES" sz="1600" dirty="0">
                <a:latin typeface="Raleway" panose="020B0604020202020204" charset="0"/>
              </a:rPr>
              <a:t> </a:t>
            </a:r>
            <a:r>
              <a:rPr lang="es-ES" sz="1600" dirty="0" err="1">
                <a:latin typeface="Raleway" panose="020B0604020202020204" charset="0"/>
              </a:rPr>
              <a:t>content</a:t>
            </a:r>
            <a:endParaRPr lang="es-ES" sz="1600" dirty="0">
              <a:latin typeface="Raleway" panose="020B0604020202020204" charset="0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94826" y="4834395"/>
            <a:ext cx="5927250" cy="5902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b="0" i="1" u="sng" strike="noStrike" cap="none" dirty="0">
                <a:solidFill>
                  <a:srgbClr val="00B0F0"/>
                </a:solidFill>
                <a:sym typeface="Arial"/>
              </a:rPr>
              <a:t>Fuente: http://www.w3schools.com/Tags/ref_</a:t>
            </a:r>
            <a:r>
              <a:rPr lang="es-ES" u="sng" dirty="0">
                <a:solidFill>
                  <a:srgbClr val="00B0F0"/>
                </a:solidFill>
              </a:rPr>
              <a:t>httpmethods</a:t>
            </a:r>
            <a:r>
              <a:rPr lang="es-ES" b="0" i="1" u="sng" strike="noStrike" cap="none" dirty="0">
                <a:solidFill>
                  <a:srgbClr val="00B0F0"/>
                </a:solidFill>
                <a:sym typeface="Arial"/>
              </a:rPr>
              <a:t>.asp</a:t>
            </a:r>
          </a:p>
        </p:txBody>
      </p:sp>
      <p:pic>
        <p:nvPicPr>
          <p:cNvPr id="9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/>
        </p:nvSpPr>
        <p:spPr>
          <a:xfrm>
            <a:off x="1163645" y="757221"/>
            <a:ext cx="6486071" cy="307777"/>
          </a:xfrm>
          <a:prstGeom prst="rect">
            <a:avLst/>
          </a:prstGeom>
          <a:noFill/>
          <a:ln>
            <a:noFill/>
          </a:ln>
        </p:spPr>
        <p:txBody>
          <a:bodyPr lIns="0" tIns="2465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chemeClr val="dk1"/>
              </a:buClr>
              <a:buSzPct val="25000"/>
              <a:buFont typeface="Raleway"/>
              <a:defRPr sz="2300" b="1">
                <a:solidFill>
                  <a:srgbClr val="00A9E0"/>
                </a:solidFill>
                <a:latin typeface="Raleway"/>
              </a:defRPr>
            </a:lvl1pPr>
          </a:lstStyle>
          <a:p>
            <a:r>
              <a:rPr lang="es-ES" dirty="0"/>
              <a:t>El protocolo HTTP tiene diferentes </a:t>
            </a:r>
            <a:r>
              <a:rPr lang="es-ES" dirty="0" err="1"/>
              <a:t>metodos</a:t>
            </a:r>
            <a:r>
              <a:rPr lang="es-ES" dirty="0"/>
              <a:t> de interrogación / inserción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124846" y="1811678"/>
            <a:ext cx="1905365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GET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POST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UPDATE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DELETE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s-ES" sz="1600" u="none" strike="noStrike" cap="none" dirty="0">
                <a:solidFill>
                  <a:srgbClr val="000000"/>
                </a:solidFill>
                <a:latin typeface="Raleway" panose="020B0604020202020204" charset="0"/>
                <a:sym typeface="Arial"/>
              </a:rPr>
              <a:t>INSERT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030212" y="4650195"/>
            <a:ext cx="4894588" cy="792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8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HTTP – GET </a:t>
            </a:r>
            <a:r>
              <a:rPr lang="es-ES" sz="1800" b="0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es el más utilizado en </a:t>
            </a:r>
            <a:r>
              <a:rPr lang="es-ES" sz="1800" b="0" i="0" u="none" strike="noStrike" cap="none" dirty="0" err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APIs</a:t>
            </a:r>
            <a:r>
              <a:rPr lang="es-ES" sz="1800" b="0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web  </a:t>
            </a:r>
          </a:p>
        </p:txBody>
      </p:sp>
      <p:pic>
        <p:nvPicPr>
          <p:cNvPr id="9" name="Shape 56" descr="opendata_Final-2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60" descr="ECD_Blau.png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274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577850" y="607358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2800" b="1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Tipos de Peticiones HTTP- GET</a:t>
            </a:r>
          </a:p>
        </p:txBody>
      </p:sp>
      <p:sp>
        <p:nvSpPr>
          <p:cNvPr id="178" name="Shape 178"/>
          <p:cNvSpPr/>
          <p:nvPr/>
        </p:nvSpPr>
        <p:spPr>
          <a:xfrm>
            <a:off x="577850" y="2013716"/>
            <a:ext cx="8851899" cy="307777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1" u="none" strike="noStrike" cap="none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http://midominio.com/servidor/enpoint?parametro1=valor1&amp;parametro2=valor=2</a:t>
            </a:r>
          </a:p>
        </p:txBody>
      </p:sp>
      <p:sp>
        <p:nvSpPr>
          <p:cNvPr id="179" name="Shape 179"/>
          <p:cNvSpPr/>
          <p:nvPr/>
        </p:nvSpPr>
        <p:spPr>
          <a:xfrm>
            <a:off x="577850" y="151423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8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 : (Key </a:t>
            </a: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value</a:t>
            </a:r>
            <a:r>
              <a:rPr lang="es-ES" sz="18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Pair</a:t>
            </a:r>
            <a:r>
              <a:rPr lang="es-ES" sz="18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) </a:t>
            </a:r>
            <a:r>
              <a:rPr lang="es-ES" sz="1800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Después ? Pasamos parámetro = valor y concatenamos con &amp;</a:t>
            </a:r>
          </a:p>
        </p:txBody>
      </p:sp>
      <p:sp>
        <p:nvSpPr>
          <p:cNvPr id="180" name="Shape 180"/>
          <p:cNvSpPr/>
          <p:nvPr/>
        </p:nvSpPr>
        <p:spPr>
          <a:xfrm>
            <a:off x="577850" y="3251966"/>
            <a:ext cx="8851899" cy="307777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1" u="none" strike="noStrike" cap="none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http://midominio.com/servidor/recurso.json</a:t>
            </a:r>
          </a:p>
        </p:txBody>
      </p:sp>
      <p:sp>
        <p:nvSpPr>
          <p:cNvPr id="181" name="Shape 181"/>
          <p:cNvSpPr/>
          <p:nvPr/>
        </p:nvSpPr>
        <p:spPr>
          <a:xfrm>
            <a:off x="577850" y="2752482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800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 : La URL define el recurso, dentro de una arquitectura REST</a:t>
            </a:r>
          </a:p>
        </p:txBody>
      </p:sp>
      <p:sp>
        <p:nvSpPr>
          <p:cNvPr id="182" name="Shape 182"/>
          <p:cNvSpPr/>
          <p:nvPr/>
        </p:nvSpPr>
        <p:spPr>
          <a:xfrm>
            <a:off x="577850" y="4799365"/>
            <a:ext cx="8851899" cy="307777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s-ES" sz="16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  <a:hlinkClick r:id="rId3"/>
              </a:rPr>
              <a:t>http://midominio.com/servidor/recurso.json</a:t>
            </a:r>
            <a:r>
              <a:rPr lang="es-ES" sz="1600" b="1" u="none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?parametro1=valor1</a:t>
            </a:r>
          </a:p>
        </p:txBody>
      </p:sp>
      <p:sp>
        <p:nvSpPr>
          <p:cNvPr id="183" name="Shape 183"/>
          <p:cNvSpPr/>
          <p:nvPr/>
        </p:nvSpPr>
        <p:spPr>
          <a:xfrm>
            <a:off x="577850" y="4082171"/>
            <a:ext cx="903478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RESTful</a:t>
            </a:r>
            <a:r>
              <a:rPr lang="es-ES" sz="18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 and </a:t>
            </a:r>
            <a:r>
              <a:rPr lang="es-ES" sz="1800" b="1" u="sng" strike="noStrike" cap="none" dirty="0" err="1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KvP</a:t>
            </a:r>
            <a:r>
              <a:rPr lang="es-ES" sz="1800" b="1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 </a:t>
            </a:r>
            <a:r>
              <a:rPr lang="es-ES" sz="1800" u="sng" strike="noStrike" cap="none" dirty="0">
                <a:solidFill>
                  <a:srgbClr val="00B0F0"/>
                </a:solidFill>
                <a:latin typeface="Raleway" panose="020B0604020202020204" charset="0"/>
                <a:sym typeface="Arial"/>
              </a:rPr>
              <a:t>: La URL define el recurso, pero podemos filtrar recurso con parámetros</a:t>
            </a:r>
          </a:p>
        </p:txBody>
      </p:sp>
      <p:sp>
        <p:nvSpPr>
          <p:cNvPr id="184" name="Shape 184"/>
          <p:cNvSpPr/>
          <p:nvPr/>
        </p:nvSpPr>
        <p:spPr>
          <a:xfrm>
            <a:off x="2663190" y="5121194"/>
            <a:ext cx="1748790" cy="136017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E3E8EA"/>
          </a:solidFill>
          <a:ln w="254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s-ES" sz="1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Utilizada en APIs Opendata</a:t>
            </a:r>
          </a:p>
        </p:txBody>
      </p:sp>
      <p:pic>
        <p:nvPicPr>
          <p:cNvPr id="11" name="Shape 56" descr="opendata_Final-2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5800" y="6759575"/>
            <a:ext cx="1495801" cy="5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60" descr="ECD_Blau.png"/>
          <p:cNvPicPr preferRelativeResize="0"/>
          <p:nvPr/>
        </p:nvPicPr>
        <p:blipFill rotWithShape="1">
          <a:blip r:embed="rId5">
            <a:alphaModFix amt="90000"/>
          </a:blip>
          <a:srcRect/>
          <a:stretch/>
        </p:blipFill>
        <p:spPr>
          <a:xfrm>
            <a:off x="277025" y="5810973"/>
            <a:ext cx="1748696" cy="174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pendat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endata" id="{4416F838-B3BB-41A0-8E4D-A26C05B0DC8C}" vid="{BDDA4F80-4C92-4754-B0C5-E594831B043F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2443</Words>
  <Application>Microsoft Office PowerPoint</Application>
  <PresentationFormat>Custom</PresentationFormat>
  <Paragraphs>445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Courier New</vt:lpstr>
      <vt:lpstr>Times New Roman</vt:lpstr>
      <vt:lpstr>Wingdings</vt:lpstr>
      <vt:lpstr>Raleway</vt:lpstr>
      <vt:lpstr>Arial</vt:lpstr>
      <vt:lpstr>Impact</vt:lpstr>
      <vt:lpstr>Nirmala UI</vt:lpstr>
      <vt:lpstr>Calibri</vt:lpstr>
      <vt:lpstr>simple-light-2</vt:lpstr>
      <vt:lpstr>opendata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 QUE JSON?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VAMOS INTRODUCIRNOS EN  3 PLATAFORMAS ...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Pascual, Victor</cp:lastModifiedBy>
  <cp:revision>41</cp:revision>
  <dcterms:modified xsi:type="dcterms:W3CDTF">2018-12-07T11:13:01Z</dcterms:modified>
</cp:coreProperties>
</file>